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73"/>
  </p:notesMasterIdLst>
  <p:sldIdLst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</p:sldIdLst>
  <p:sldSz cx="9144000" cy="5143500" type="screen16x9"/>
  <p:notesSz cx="6858000" cy="9144000"/>
  <p:embeddedFontLst>
    <p:embeddedFont>
      <p:font typeface="Coming Soon" panose="020B0604020202020204" charset="0"/>
      <p:regular r:id="rId74"/>
    </p:embeddedFont>
    <p:embeddedFont>
      <p:font typeface="Consolas" panose="020B0609020204030204" pitchFamily="49" charset="0"/>
      <p:regular r:id="rId75"/>
      <p:bold r:id="rId76"/>
      <p:italic r:id="rId77"/>
      <p:boldItalic r:id="rId78"/>
    </p:embeddedFont>
    <p:embeddedFont>
      <p:font typeface="Impact" panose="020B0806030902050204" pitchFamily="34" charset="0"/>
      <p:regular r:id="rId79"/>
    </p:embeddedFont>
    <p:embeddedFont>
      <p:font typeface="Proxima Nova" panose="020B0604020202020204" charset="0"/>
      <p:regular r:id="rId80"/>
      <p:bold r:id="rId81"/>
      <p:italic r:id="rId82"/>
      <p:boldItalic r:id="rId83"/>
    </p:embeddedFont>
    <p:embeddedFont>
      <p:font typeface="Ubuntu" panose="020B0604020202020204" charset="0"/>
      <p:regular r:id="rId84"/>
      <p:bold r:id="rId85"/>
      <p:italic r:id="rId86"/>
      <p:boldItalic r:id="rId8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F638AD-4E8A-4E5A-A389-52023B60C2B0}">
  <a:tblStyle styleId="{A4F638AD-4E8A-4E5A-A389-52023B60C2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F105491-A214-467B-8F7B-FDC6A81522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11.fntdata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3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14.fntdata"/><Relationship Id="rId61" Type="http://schemas.openxmlformats.org/officeDocument/2006/relationships/slide" Target="slides/slide59.xml"/><Relationship Id="rId82" Type="http://schemas.openxmlformats.org/officeDocument/2006/relationships/font" Target="fonts/font9.fntdata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41b73d7dc0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41b73d7dc0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41b73d7dc0_0_1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41b73d7dc0_0_1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41b73d7dc0_0_1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41b73d7dc0_0_1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41b73d7dc0_0_1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41b73d7dc0_0_1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41b73d7dc0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41b73d7dc0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41b73d7dc0_0_1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41b73d7dc0_0_1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41b73d7dc0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41b73d7dc0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41b73d7dc0_0_1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41b73d7dc0_0_1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41b73d7dc0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41b73d7dc0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41b73d7dc0_0_1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41b73d7dc0_0_1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41b73d7dc0_0_1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41b73d7dc0_0_1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41b73d7dc0_0_1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41b73d7dc0_0_1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41b73d7dc0_0_1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41b73d7dc0_0_1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41b73d7dc0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41b73d7dc0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41b73d7dc0_0_1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41b73d7dc0_0_1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41b73d7dc0_0_1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41b73d7dc0_0_1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41b73d7dc0_0_1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41b73d7dc0_0_1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41b73d7dc0_0_1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41b73d7dc0_0_1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41b73d7dc0_0_1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41b73d7dc0_0_1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41b73d7dc0_0_1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41b73d7dc0_0_1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41b73d7dc0_0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41b73d7dc0_0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41b73d7dc0_0_1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41b73d7dc0_0_1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41b73d7dc0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41b73d7dc0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41c0fc916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41c0fc916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41c0fc916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41c0fc916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41b73d7dc0_0_1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41b73d7dc0_0_1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41b73d7dc0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41b73d7dc0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41b73d7dc0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41b73d7dc0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41b73d7dc0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41b73d7dc0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41b73d7dc0_0_2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41b73d7dc0_0_2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41b73d7dc0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41b73d7dc0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60809b9a9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4" name="Google Shape;1774;g60809b9a9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g41b73d7dc0_0_2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0" name="Google Shape;1780;g41b73d7dc0_0_2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41b73d7dc0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41b73d7dc0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41b73d7dc0_0_2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41b73d7dc0_0_2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60a2f351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60a2f351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60a2f351c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60a2f351c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dd9f59f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dd9f59f5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gdd9f59f5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0" name="Google Shape;1810;gdd9f59f55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gdd9f59f55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Google Shape;1828;gdd9f59f55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dd9f59f55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dd9f59f55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60a2f351c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60a2f351c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60809b9a9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60809b9a9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60a2f351c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60a2f351c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41b73d7dc0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41b73d7dc0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60809b9a9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60809b9a9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41b73d7dc0_0_2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41b73d7dc0_0_2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41b73d7dc0_0_2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41b73d7dc0_0_2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60a2f351c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60a2f351c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41b73d7dc0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41b73d7dc0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41b73d7dc0_0_2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41b73d7dc0_0_2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41b73d7dc0_0_2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Google Shape;1918;g41b73d7dc0_0_2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60a2f351c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2" name="Google Shape;1922;g60a2f351c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4785078f0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4785078f0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4785078f0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4785078f0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41b73d7dc0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41b73d7dc0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41b73d7dc0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8" name="Google Shape;1948;g41b73d7dc0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41b73d7dc0_0_2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41b73d7dc0_0_2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7eb7e11e8c_4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7eb7e11e8c_4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7eb7e11e8c_4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7eb7e11e8c_4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7eb7e11e8c_4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7eb7e11e8c_4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7eb7e11e8c_4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7eb7e11e8c_4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7eb7e11e8c_4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7eb7e11e8c_4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7eb7e11e8c_4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7eb7e11e8c_4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7eb7e11e8c_4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7eb7e11e8c_4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g7eb7e11e8c_4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2" name="Google Shape;2002;g7eb7e11e8c_4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41b73d7dc0_0_1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41b73d7dc0_0_1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g7eb7e11e8c_4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6" name="Google Shape;2006;g7eb7e11e8c_4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41b73d7dc0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41b73d7dc0_0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41b73d7dc0_0_1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41b73d7dc0_0_1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0" y="2285400"/>
            <a:ext cx="9144000" cy="572700"/>
          </a:xfrm>
          <a:prstGeom prst="rect">
            <a:avLst/>
          </a:prstGeom>
          <a:solidFill>
            <a:srgbClr val="00ADBC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jpg"/><Relationship Id="rId4" Type="http://schemas.openxmlformats.org/officeDocument/2006/relationships/hyperlink" Target="http://www.youtube.com/watch?v=y3rCKJNOwp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jpg"/><Relationship Id="rId4" Type="http://schemas.openxmlformats.org/officeDocument/2006/relationships/hyperlink" Target="http://www.youtube.com/watch?v=0oG3Wck2fRU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jpg"/><Relationship Id="rId4" Type="http://schemas.openxmlformats.org/officeDocument/2006/relationships/hyperlink" Target="http://www.youtube.com/watch?v=ZIL_3YRD14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jpg"/><Relationship Id="rId4" Type="http://schemas.openxmlformats.org/officeDocument/2006/relationships/hyperlink" Target="http://www.youtube.com/watch?v=aFssCTE5hs8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jpg"/><Relationship Id="rId4" Type="http://schemas.openxmlformats.org/officeDocument/2006/relationships/hyperlink" Target="http://www.youtube.com/watch?v=kyFdniI-ZZ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01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Unit 4 - Lesson 5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Conditionals Explore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10"/>
          <p:cNvSpPr txBox="1"/>
          <p:nvPr/>
        </p:nvSpPr>
        <p:spPr>
          <a:xfrm>
            <a:off x="108500" y="366575"/>
            <a:ext cx="2235000" cy="4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Do This:</a:t>
            </a: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Evaluate the expressions on each side of the comparison operator.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Then evaluate the expression for a Boolean value.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3" name="Google Shape;1123;p110"/>
          <p:cNvSpPr/>
          <p:nvPr/>
        </p:nvSpPr>
        <p:spPr>
          <a:xfrm>
            <a:off x="2569464" y="521208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24" name="Google Shape;1124;p110"/>
          <p:cNvSpPr/>
          <p:nvPr/>
        </p:nvSpPr>
        <p:spPr>
          <a:xfrm>
            <a:off x="8138522" y="522623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25" name="Google Shape;1125;p110"/>
          <p:cNvSpPr/>
          <p:nvPr/>
        </p:nvSpPr>
        <p:spPr>
          <a:xfrm>
            <a:off x="3759557" y="522632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26" name="Google Shape;1126;p110"/>
          <p:cNvSpPr/>
          <p:nvPr/>
        </p:nvSpPr>
        <p:spPr>
          <a:xfrm>
            <a:off x="5379720" y="522632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27" name="Google Shape;1127;p110"/>
          <p:cNvSpPr txBox="1"/>
          <p:nvPr/>
        </p:nvSpPr>
        <p:spPr>
          <a:xfrm>
            <a:off x="3927700" y="565675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3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28" name="Google Shape;1128;p110"/>
          <p:cNvSpPr txBox="1"/>
          <p:nvPr/>
        </p:nvSpPr>
        <p:spPr>
          <a:xfrm>
            <a:off x="2672575" y="565675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6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29" name="Google Shape;1129;p110"/>
          <p:cNvSpPr txBox="1"/>
          <p:nvPr/>
        </p:nvSpPr>
        <p:spPr>
          <a:xfrm>
            <a:off x="3410050" y="565675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-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30" name="Google Shape;1130;p110"/>
          <p:cNvSpPr txBox="1"/>
          <p:nvPr/>
        </p:nvSpPr>
        <p:spPr>
          <a:xfrm>
            <a:off x="4693638" y="266125"/>
            <a:ext cx="5199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nsolas"/>
                <a:ea typeface="Consolas"/>
                <a:cs typeface="Consolas"/>
                <a:sym typeface="Consolas"/>
              </a:rPr>
              <a:t>&lt;</a:t>
            </a:r>
            <a:endParaRPr sz="6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31" name="Google Shape;1131;p110"/>
          <p:cNvSpPr txBox="1"/>
          <p:nvPr/>
        </p:nvSpPr>
        <p:spPr>
          <a:xfrm>
            <a:off x="5549138" y="565675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4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32" name="Google Shape;1132;p110"/>
          <p:cNvSpPr/>
          <p:nvPr/>
        </p:nvSpPr>
        <p:spPr>
          <a:xfrm>
            <a:off x="2578600" y="524675"/>
            <a:ext cx="1992900" cy="811800"/>
          </a:xfrm>
          <a:prstGeom prst="rect">
            <a:avLst/>
          </a:prstGeom>
          <a:solidFill>
            <a:srgbClr val="D5D5D5">
              <a:alpha val="62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10"/>
          <p:cNvSpPr txBox="1"/>
          <p:nvPr/>
        </p:nvSpPr>
        <p:spPr>
          <a:xfrm>
            <a:off x="6283613" y="522625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+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34" name="Google Shape;1134;p110"/>
          <p:cNvSpPr/>
          <p:nvPr/>
        </p:nvSpPr>
        <p:spPr>
          <a:xfrm>
            <a:off x="6759132" y="522632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35" name="Google Shape;1135;p110"/>
          <p:cNvSpPr txBox="1"/>
          <p:nvPr/>
        </p:nvSpPr>
        <p:spPr>
          <a:xfrm>
            <a:off x="6928550" y="565675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1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136" name="Google Shape;1136;p110"/>
          <p:cNvCxnSpPr/>
          <p:nvPr/>
        </p:nvCxnSpPr>
        <p:spPr>
          <a:xfrm>
            <a:off x="7916950" y="363850"/>
            <a:ext cx="0" cy="47721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7" name="Google Shape;1137;p110"/>
          <p:cNvCxnSpPr/>
          <p:nvPr/>
        </p:nvCxnSpPr>
        <p:spPr>
          <a:xfrm>
            <a:off x="2436425" y="2749900"/>
            <a:ext cx="667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8" name="Google Shape;1138;p110"/>
          <p:cNvCxnSpPr/>
          <p:nvPr/>
        </p:nvCxnSpPr>
        <p:spPr>
          <a:xfrm>
            <a:off x="2436425" y="1544525"/>
            <a:ext cx="667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9" name="Google Shape;1139;p110"/>
          <p:cNvCxnSpPr/>
          <p:nvPr/>
        </p:nvCxnSpPr>
        <p:spPr>
          <a:xfrm>
            <a:off x="2436425" y="3976750"/>
            <a:ext cx="667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0" name="Google Shape;1140;p110"/>
          <p:cNvSpPr/>
          <p:nvPr/>
        </p:nvSpPr>
        <p:spPr>
          <a:xfrm>
            <a:off x="2549107" y="1799219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41" name="Google Shape;1141;p110"/>
          <p:cNvSpPr/>
          <p:nvPr/>
        </p:nvSpPr>
        <p:spPr>
          <a:xfrm>
            <a:off x="3743632" y="1799219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42" name="Google Shape;1142;p110"/>
          <p:cNvSpPr/>
          <p:nvPr/>
        </p:nvSpPr>
        <p:spPr>
          <a:xfrm>
            <a:off x="5363795" y="1799219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43" name="Google Shape;1143;p110"/>
          <p:cNvSpPr txBox="1"/>
          <p:nvPr/>
        </p:nvSpPr>
        <p:spPr>
          <a:xfrm>
            <a:off x="3911775" y="1842263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6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44" name="Google Shape;1144;p110"/>
          <p:cNvSpPr txBox="1"/>
          <p:nvPr/>
        </p:nvSpPr>
        <p:spPr>
          <a:xfrm>
            <a:off x="2621075" y="1842275"/>
            <a:ext cx="7398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12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45" name="Google Shape;1145;p110"/>
          <p:cNvSpPr txBox="1"/>
          <p:nvPr/>
        </p:nvSpPr>
        <p:spPr>
          <a:xfrm>
            <a:off x="3394125" y="1842263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/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46" name="Google Shape;1146;p110"/>
          <p:cNvSpPr txBox="1"/>
          <p:nvPr/>
        </p:nvSpPr>
        <p:spPr>
          <a:xfrm>
            <a:off x="4677713" y="1542713"/>
            <a:ext cx="5199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6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47" name="Google Shape;1147;p110"/>
          <p:cNvSpPr txBox="1"/>
          <p:nvPr/>
        </p:nvSpPr>
        <p:spPr>
          <a:xfrm>
            <a:off x="5533213" y="1842263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3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48" name="Google Shape;1148;p110"/>
          <p:cNvSpPr txBox="1"/>
          <p:nvPr/>
        </p:nvSpPr>
        <p:spPr>
          <a:xfrm>
            <a:off x="6267688" y="1799213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-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49" name="Google Shape;1149;p110"/>
          <p:cNvSpPr/>
          <p:nvPr/>
        </p:nvSpPr>
        <p:spPr>
          <a:xfrm>
            <a:off x="6743207" y="1799219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50" name="Google Shape;1150;p110"/>
          <p:cNvSpPr txBox="1"/>
          <p:nvPr/>
        </p:nvSpPr>
        <p:spPr>
          <a:xfrm>
            <a:off x="6912625" y="1842263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0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51" name="Google Shape;1151;p110"/>
          <p:cNvSpPr/>
          <p:nvPr/>
        </p:nvSpPr>
        <p:spPr>
          <a:xfrm>
            <a:off x="2564682" y="2937419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52" name="Google Shape;1152;p110"/>
          <p:cNvSpPr/>
          <p:nvPr/>
        </p:nvSpPr>
        <p:spPr>
          <a:xfrm>
            <a:off x="3703720" y="2928657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53" name="Google Shape;1153;p110"/>
          <p:cNvSpPr txBox="1"/>
          <p:nvPr/>
        </p:nvSpPr>
        <p:spPr>
          <a:xfrm>
            <a:off x="3871863" y="2971700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3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54" name="Google Shape;1154;p110"/>
          <p:cNvSpPr txBox="1"/>
          <p:nvPr/>
        </p:nvSpPr>
        <p:spPr>
          <a:xfrm>
            <a:off x="2672225" y="2980463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7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55" name="Google Shape;1155;p110"/>
          <p:cNvSpPr txBox="1"/>
          <p:nvPr/>
        </p:nvSpPr>
        <p:spPr>
          <a:xfrm>
            <a:off x="3409700" y="2980463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-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56" name="Google Shape;1156;p110"/>
          <p:cNvSpPr txBox="1"/>
          <p:nvPr/>
        </p:nvSpPr>
        <p:spPr>
          <a:xfrm>
            <a:off x="5910959" y="2733700"/>
            <a:ext cx="12774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nsolas"/>
                <a:ea typeface="Consolas"/>
                <a:cs typeface="Consolas"/>
                <a:sym typeface="Consolas"/>
              </a:rPr>
              <a:t>&lt;=</a:t>
            </a:r>
            <a:endParaRPr sz="6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57" name="Google Shape;1157;p110"/>
          <p:cNvSpPr/>
          <p:nvPr/>
        </p:nvSpPr>
        <p:spPr>
          <a:xfrm>
            <a:off x="7013307" y="2899382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58" name="Google Shape;1158;p110"/>
          <p:cNvSpPr txBox="1"/>
          <p:nvPr/>
        </p:nvSpPr>
        <p:spPr>
          <a:xfrm>
            <a:off x="7099325" y="2914538"/>
            <a:ext cx="6423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10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59" name="Google Shape;1159;p110"/>
          <p:cNvSpPr/>
          <p:nvPr/>
        </p:nvSpPr>
        <p:spPr>
          <a:xfrm>
            <a:off x="2564682" y="4182082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60" name="Google Shape;1160;p110"/>
          <p:cNvSpPr/>
          <p:nvPr/>
        </p:nvSpPr>
        <p:spPr>
          <a:xfrm>
            <a:off x="3759207" y="4182082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61" name="Google Shape;1161;p110"/>
          <p:cNvSpPr/>
          <p:nvPr/>
        </p:nvSpPr>
        <p:spPr>
          <a:xfrm>
            <a:off x="5611620" y="4139032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62" name="Google Shape;1162;p110"/>
          <p:cNvSpPr txBox="1"/>
          <p:nvPr/>
        </p:nvSpPr>
        <p:spPr>
          <a:xfrm>
            <a:off x="3927350" y="4225125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5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63" name="Google Shape;1163;p110"/>
          <p:cNvSpPr txBox="1"/>
          <p:nvPr/>
        </p:nvSpPr>
        <p:spPr>
          <a:xfrm>
            <a:off x="2672225" y="4225125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9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64" name="Google Shape;1164;p110"/>
          <p:cNvSpPr txBox="1"/>
          <p:nvPr/>
        </p:nvSpPr>
        <p:spPr>
          <a:xfrm>
            <a:off x="3409700" y="4225125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+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65" name="Google Shape;1165;p110"/>
          <p:cNvSpPr txBox="1"/>
          <p:nvPr/>
        </p:nvSpPr>
        <p:spPr>
          <a:xfrm>
            <a:off x="4540939" y="3976775"/>
            <a:ext cx="1086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nsolas"/>
                <a:ea typeface="Consolas"/>
                <a:cs typeface="Consolas"/>
                <a:sym typeface="Consolas"/>
              </a:rPr>
              <a:t>==</a:t>
            </a:r>
            <a:endParaRPr sz="6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66" name="Google Shape;1166;p110"/>
          <p:cNvSpPr txBox="1"/>
          <p:nvPr/>
        </p:nvSpPr>
        <p:spPr>
          <a:xfrm>
            <a:off x="5781038" y="4182075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4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67" name="Google Shape;1167;p110"/>
          <p:cNvSpPr txBox="1"/>
          <p:nvPr/>
        </p:nvSpPr>
        <p:spPr>
          <a:xfrm>
            <a:off x="6515513" y="4139025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+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68" name="Google Shape;1168;p110"/>
          <p:cNvSpPr/>
          <p:nvPr/>
        </p:nvSpPr>
        <p:spPr>
          <a:xfrm>
            <a:off x="6991032" y="4139032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69" name="Google Shape;1169;p110"/>
          <p:cNvSpPr txBox="1"/>
          <p:nvPr/>
        </p:nvSpPr>
        <p:spPr>
          <a:xfrm>
            <a:off x="7083125" y="4182075"/>
            <a:ext cx="6423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10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70" name="Google Shape;1170;p110"/>
          <p:cNvSpPr/>
          <p:nvPr/>
        </p:nvSpPr>
        <p:spPr>
          <a:xfrm>
            <a:off x="8122597" y="1789210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71" name="Google Shape;1171;p110"/>
          <p:cNvSpPr/>
          <p:nvPr/>
        </p:nvSpPr>
        <p:spPr>
          <a:xfrm>
            <a:off x="8138172" y="2909523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72" name="Google Shape;1172;p110"/>
          <p:cNvSpPr/>
          <p:nvPr/>
        </p:nvSpPr>
        <p:spPr>
          <a:xfrm>
            <a:off x="8138172" y="4139023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73" name="Google Shape;1173;p110"/>
          <p:cNvSpPr/>
          <p:nvPr/>
        </p:nvSpPr>
        <p:spPr>
          <a:xfrm>
            <a:off x="5302182" y="2909532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74" name="Google Shape;1174;p110"/>
          <p:cNvSpPr txBox="1"/>
          <p:nvPr/>
        </p:nvSpPr>
        <p:spPr>
          <a:xfrm>
            <a:off x="5470325" y="2952575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3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75" name="Google Shape;1175;p110"/>
          <p:cNvSpPr txBox="1"/>
          <p:nvPr/>
        </p:nvSpPr>
        <p:spPr>
          <a:xfrm>
            <a:off x="4842763" y="2980463"/>
            <a:ext cx="4755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*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76" name="Google Shape;1176;p110"/>
          <p:cNvSpPr txBox="1"/>
          <p:nvPr/>
        </p:nvSpPr>
        <p:spPr>
          <a:xfrm>
            <a:off x="4548165" y="2674113"/>
            <a:ext cx="519900" cy="11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)</a:t>
            </a:r>
            <a:endParaRPr sz="7200"/>
          </a:p>
        </p:txBody>
      </p:sp>
      <p:sp>
        <p:nvSpPr>
          <p:cNvPr id="1177" name="Google Shape;1177;p110"/>
          <p:cNvSpPr/>
          <p:nvPr/>
        </p:nvSpPr>
        <p:spPr>
          <a:xfrm>
            <a:off x="5376672" y="521208"/>
            <a:ext cx="2191200" cy="811800"/>
          </a:xfrm>
          <a:prstGeom prst="rect">
            <a:avLst/>
          </a:prstGeom>
          <a:solidFill>
            <a:srgbClr val="D5D5D5">
              <a:alpha val="62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10"/>
          <p:cNvSpPr/>
          <p:nvPr/>
        </p:nvSpPr>
        <p:spPr>
          <a:xfrm rot="-613218">
            <a:off x="3059177" y="470874"/>
            <a:ext cx="1036445" cy="1036445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79" name="Google Shape;1179;p110"/>
          <p:cNvSpPr txBox="1"/>
          <p:nvPr/>
        </p:nvSpPr>
        <p:spPr>
          <a:xfrm rot="-613168">
            <a:off x="3196635" y="529521"/>
            <a:ext cx="720328" cy="92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3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80" name="Google Shape;1180;p110"/>
          <p:cNvSpPr/>
          <p:nvPr/>
        </p:nvSpPr>
        <p:spPr>
          <a:xfrm rot="-613218">
            <a:off x="5923077" y="412349"/>
            <a:ext cx="1036445" cy="1036445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81" name="Google Shape;1181;p110"/>
          <p:cNvSpPr txBox="1"/>
          <p:nvPr/>
        </p:nvSpPr>
        <p:spPr>
          <a:xfrm rot="-613168">
            <a:off x="6060535" y="470996"/>
            <a:ext cx="720328" cy="92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5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82" name="Google Shape;1182;p110"/>
          <p:cNvSpPr txBox="1"/>
          <p:nvPr/>
        </p:nvSpPr>
        <p:spPr>
          <a:xfrm>
            <a:off x="8043300" y="631450"/>
            <a:ext cx="10353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2400"/>
          </a:p>
        </p:txBody>
      </p:sp>
      <p:sp>
        <p:nvSpPr>
          <p:cNvPr id="1183" name="Google Shape;1183;p110"/>
          <p:cNvSpPr/>
          <p:nvPr/>
        </p:nvSpPr>
        <p:spPr>
          <a:xfrm>
            <a:off x="2538625" y="1801368"/>
            <a:ext cx="1992900" cy="811800"/>
          </a:xfrm>
          <a:prstGeom prst="rect">
            <a:avLst/>
          </a:prstGeom>
          <a:solidFill>
            <a:srgbClr val="D5D5D5">
              <a:alpha val="62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10"/>
          <p:cNvSpPr txBox="1"/>
          <p:nvPr/>
        </p:nvSpPr>
        <p:spPr>
          <a:xfrm>
            <a:off x="2083015" y="2731075"/>
            <a:ext cx="519900" cy="11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(</a:t>
            </a:r>
            <a:endParaRPr sz="7200"/>
          </a:p>
        </p:txBody>
      </p:sp>
      <p:sp>
        <p:nvSpPr>
          <p:cNvPr id="1185" name="Google Shape;1185;p110"/>
          <p:cNvSpPr/>
          <p:nvPr/>
        </p:nvSpPr>
        <p:spPr>
          <a:xfrm>
            <a:off x="5376664" y="1810038"/>
            <a:ext cx="2191200" cy="811800"/>
          </a:xfrm>
          <a:prstGeom prst="rect">
            <a:avLst/>
          </a:prstGeom>
          <a:solidFill>
            <a:srgbClr val="D5D5D5">
              <a:alpha val="62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6" name="Google Shape;1186;p110"/>
          <p:cNvGrpSpPr/>
          <p:nvPr/>
        </p:nvGrpSpPr>
        <p:grpSpPr>
          <a:xfrm>
            <a:off x="3034775" y="1573921"/>
            <a:ext cx="4067800" cy="1262425"/>
            <a:chOff x="3127500" y="214896"/>
            <a:chExt cx="4067800" cy="1262425"/>
          </a:xfrm>
        </p:grpSpPr>
        <p:sp>
          <p:nvSpPr>
            <p:cNvPr id="1187" name="Google Shape;1187;p110"/>
            <p:cNvSpPr/>
            <p:nvPr/>
          </p:nvSpPr>
          <p:spPr>
            <a:xfrm rot="-613218">
              <a:off x="3211227" y="357149"/>
              <a:ext cx="1036445" cy="1036445"/>
            </a:xfrm>
            <a:prstGeom prst="foldedCorner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sp>
          <p:nvSpPr>
            <p:cNvPr id="1188" name="Google Shape;1188;p110"/>
            <p:cNvSpPr txBox="1"/>
            <p:nvPr/>
          </p:nvSpPr>
          <p:spPr>
            <a:xfrm rot="-613168">
              <a:off x="3348685" y="415796"/>
              <a:ext cx="720328" cy="926646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Coming Soon"/>
                  <a:ea typeface="Coming Soon"/>
                  <a:cs typeface="Coming Soon"/>
                  <a:sym typeface="Coming Soon"/>
                </a:rPr>
                <a:t>2</a:t>
              </a:r>
              <a:endParaRPr sz="4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sp>
          <p:nvSpPr>
            <p:cNvPr id="1189" name="Google Shape;1189;p110"/>
            <p:cNvSpPr/>
            <p:nvPr/>
          </p:nvSpPr>
          <p:spPr>
            <a:xfrm rot="-613218">
              <a:off x="6075127" y="298624"/>
              <a:ext cx="1036445" cy="1036445"/>
            </a:xfrm>
            <a:prstGeom prst="foldedCorner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sp>
          <p:nvSpPr>
            <p:cNvPr id="1190" name="Google Shape;1190;p110"/>
            <p:cNvSpPr txBox="1"/>
            <p:nvPr/>
          </p:nvSpPr>
          <p:spPr>
            <a:xfrm rot="-613168">
              <a:off x="6212585" y="357271"/>
              <a:ext cx="720328" cy="926646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Coming Soon"/>
                  <a:ea typeface="Coming Soon"/>
                  <a:cs typeface="Coming Soon"/>
                  <a:sym typeface="Coming Soon"/>
                </a:rPr>
                <a:t>3</a:t>
              </a:r>
              <a:endParaRPr sz="4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sp>
        <p:nvSpPr>
          <p:cNvPr id="1191" name="Google Shape;1191;p110"/>
          <p:cNvSpPr/>
          <p:nvPr/>
        </p:nvSpPr>
        <p:spPr>
          <a:xfrm>
            <a:off x="2192950" y="2935224"/>
            <a:ext cx="3945000" cy="811800"/>
          </a:xfrm>
          <a:prstGeom prst="rect">
            <a:avLst/>
          </a:prstGeom>
          <a:solidFill>
            <a:srgbClr val="D5D5D5">
              <a:alpha val="62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" name="Google Shape;1192;p110"/>
          <p:cNvGrpSpPr/>
          <p:nvPr/>
        </p:nvGrpSpPr>
        <p:grpSpPr>
          <a:xfrm>
            <a:off x="3198962" y="2732609"/>
            <a:ext cx="1203900" cy="1203900"/>
            <a:chOff x="3198962" y="2732609"/>
            <a:chExt cx="1203900" cy="1203900"/>
          </a:xfrm>
        </p:grpSpPr>
        <p:sp>
          <p:nvSpPr>
            <p:cNvPr id="1193" name="Google Shape;1193;p110"/>
            <p:cNvSpPr/>
            <p:nvPr/>
          </p:nvSpPr>
          <p:spPr>
            <a:xfrm rot="-613218">
              <a:off x="3282690" y="2816336"/>
              <a:ext cx="1036445" cy="1036445"/>
            </a:xfrm>
            <a:prstGeom prst="foldedCorner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sp>
          <p:nvSpPr>
            <p:cNvPr id="1194" name="Google Shape;1194;p110"/>
            <p:cNvSpPr txBox="1"/>
            <p:nvPr/>
          </p:nvSpPr>
          <p:spPr>
            <a:xfrm rot="-613168">
              <a:off x="3420148" y="2874983"/>
              <a:ext cx="720328" cy="926646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Coming Soon"/>
                  <a:ea typeface="Coming Soon"/>
                  <a:cs typeface="Coming Soon"/>
                  <a:sym typeface="Coming Soon"/>
                </a:rPr>
                <a:t>12</a:t>
              </a:r>
              <a:endParaRPr sz="4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sp>
        <p:nvSpPr>
          <p:cNvPr id="1195" name="Google Shape;1195;p110"/>
          <p:cNvSpPr/>
          <p:nvPr/>
        </p:nvSpPr>
        <p:spPr>
          <a:xfrm>
            <a:off x="2580945" y="4160675"/>
            <a:ext cx="1992900" cy="811800"/>
          </a:xfrm>
          <a:prstGeom prst="rect">
            <a:avLst/>
          </a:prstGeom>
          <a:solidFill>
            <a:srgbClr val="D5D5D5">
              <a:alpha val="62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110"/>
          <p:cNvSpPr/>
          <p:nvPr/>
        </p:nvSpPr>
        <p:spPr>
          <a:xfrm rot="-613218">
            <a:off x="3231465" y="4012924"/>
            <a:ext cx="1036445" cy="1036445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97" name="Google Shape;1197;p110"/>
          <p:cNvSpPr txBox="1"/>
          <p:nvPr/>
        </p:nvSpPr>
        <p:spPr>
          <a:xfrm rot="-613168">
            <a:off x="3368923" y="4071571"/>
            <a:ext cx="720328" cy="92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14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98" name="Google Shape;1198;p110"/>
          <p:cNvSpPr/>
          <p:nvPr/>
        </p:nvSpPr>
        <p:spPr>
          <a:xfrm>
            <a:off x="5611621" y="4133088"/>
            <a:ext cx="2146800" cy="811800"/>
          </a:xfrm>
          <a:prstGeom prst="rect">
            <a:avLst/>
          </a:prstGeom>
          <a:solidFill>
            <a:srgbClr val="D5D5D5">
              <a:alpha val="62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110"/>
          <p:cNvSpPr/>
          <p:nvPr/>
        </p:nvSpPr>
        <p:spPr>
          <a:xfrm rot="-613218">
            <a:off x="6095365" y="3954399"/>
            <a:ext cx="1036445" cy="1036445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00" name="Google Shape;1200;p110"/>
          <p:cNvSpPr txBox="1"/>
          <p:nvPr/>
        </p:nvSpPr>
        <p:spPr>
          <a:xfrm rot="-613168">
            <a:off x="6232823" y="4013046"/>
            <a:ext cx="720328" cy="92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14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01" name="Google Shape;1201;p110"/>
          <p:cNvSpPr txBox="1"/>
          <p:nvPr/>
        </p:nvSpPr>
        <p:spPr>
          <a:xfrm>
            <a:off x="7962850" y="1900063"/>
            <a:ext cx="10353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2400"/>
          </a:p>
        </p:txBody>
      </p:sp>
      <p:sp>
        <p:nvSpPr>
          <p:cNvPr id="1202" name="Google Shape;1202;p110"/>
          <p:cNvSpPr txBox="1"/>
          <p:nvPr/>
        </p:nvSpPr>
        <p:spPr>
          <a:xfrm>
            <a:off x="8026425" y="3020363"/>
            <a:ext cx="10353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2400"/>
          </a:p>
        </p:txBody>
      </p:sp>
      <p:sp>
        <p:nvSpPr>
          <p:cNvPr id="1203" name="Google Shape;1203;p110"/>
          <p:cNvSpPr txBox="1"/>
          <p:nvPr/>
        </p:nvSpPr>
        <p:spPr>
          <a:xfrm>
            <a:off x="7978425" y="4232163"/>
            <a:ext cx="10353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2400"/>
          </a:p>
        </p:txBody>
      </p:sp>
      <p:sp>
        <p:nvSpPr>
          <p:cNvPr id="1204" name="Google Shape;1204;p11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205" name="Google Shape;1205;p110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206" name="Google Shape;1206;p110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0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0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oogle Shape;1213;p111"/>
          <p:cNvGrpSpPr/>
          <p:nvPr/>
        </p:nvGrpSpPr>
        <p:grpSpPr>
          <a:xfrm>
            <a:off x="228128" y="416904"/>
            <a:ext cx="1902406" cy="1311824"/>
            <a:chOff x="746497" y="1374645"/>
            <a:chExt cx="3141357" cy="2166156"/>
          </a:xfrm>
        </p:grpSpPr>
        <p:grpSp>
          <p:nvGrpSpPr>
            <p:cNvPr id="1214" name="Google Shape;1214;p111"/>
            <p:cNvGrpSpPr/>
            <p:nvPr/>
          </p:nvGrpSpPr>
          <p:grpSpPr>
            <a:xfrm>
              <a:off x="746497" y="1374645"/>
              <a:ext cx="3141357" cy="2166156"/>
              <a:chOff x="642775" y="1378850"/>
              <a:chExt cx="2363700" cy="1637925"/>
            </a:xfrm>
          </p:grpSpPr>
          <p:sp>
            <p:nvSpPr>
              <p:cNvPr id="1215" name="Google Shape;1215;p111"/>
              <p:cNvSpPr/>
              <p:nvPr/>
            </p:nvSpPr>
            <p:spPr>
              <a:xfrm>
                <a:off x="642775" y="1596575"/>
                <a:ext cx="2363700" cy="1420200"/>
              </a:xfrm>
              <a:prstGeom prst="rect">
                <a:avLst/>
              </a:prstGeom>
              <a:solidFill>
                <a:srgbClr val="00BEFF">
                  <a:alpha val="6150"/>
                </a:srgbClr>
              </a:solidFill>
              <a:ln w="952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11"/>
              <p:cNvSpPr/>
              <p:nvPr/>
            </p:nvSpPr>
            <p:spPr>
              <a:xfrm>
                <a:off x="642775" y="1378850"/>
                <a:ext cx="2363700" cy="2178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17" name="Google Shape;1217;p111"/>
              <p:cNvCxnSpPr>
                <a:stCxn id="1216" idx="1"/>
                <a:endCxn id="1216" idx="3"/>
              </p:cNvCxnSpPr>
              <p:nvPr/>
            </p:nvCxnSpPr>
            <p:spPr>
              <a:xfrm>
                <a:off x="642775" y="1487750"/>
                <a:ext cx="2363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155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18" name="Google Shape;1218;p111"/>
            <p:cNvSpPr txBox="1"/>
            <p:nvPr/>
          </p:nvSpPr>
          <p:spPr>
            <a:xfrm>
              <a:off x="819025" y="1726975"/>
              <a:ext cx="1845300" cy="6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oming Soon"/>
                  <a:ea typeface="Coming Soon"/>
                  <a:cs typeface="Coming Soon"/>
                  <a:sym typeface="Coming Soon"/>
                </a:rPr>
                <a:t>lives</a:t>
              </a:r>
              <a:endParaRPr sz="20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sp>
        <p:nvSpPr>
          <p:cNvPr id="1219" name="Google Shape;1219;p111"/>
          <p:cNvSpPr/>
          <p:nvPr/>
        </p:nvSpPr>
        <p:spPr>
          <a:xfrm>
            <a:off x="1059526" y="762050"/>
            <a:ext cx="769800" cy="769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5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20" name="Google Shape;1220;p111"/>
          <p:cNvSpPr txBox="1"/>
          <p:nvPr/>
        </p:nvSpPr>
        <p:spPr>
          <a:xfrm>
            <a:off x="6435550" y="352550"/>
            <a:ext cx="2708400" cy="45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Any of the values in an expression can be a variable.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Do This:</a:t>
            </a: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Evaluate the expression for a Boolean value.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221" name="Google Shape;1221;p111"/>
          <p:cNvGrpSpPr/>
          <p:nvPr/>
        </p:nvGrpSpPr>
        <p:grpSpPr>
          <a:xfrm>
            <a:off x="2324453" y="416904"/>
            <a:ext cx="1902406" cy="1311824"/>
            <a:chOff x="746497" y="1374645"/>
            <a:chExt cx="3141357" cy="2166156"/>
          </a:xfrm>
        </p:grpSpPr>
        <p:grpSp>
          <p:nvGrpSpPr>
            <p:cNvPr id="1222" name="Google Shape;1222;p111"/>
            <p:cNvGrpSpPr/>
            <p:nvPr/>
          </p:nvGrpSpPr>
          <p:grpSpPr>
            <a:xfrm>
              <a:off x="746497" y="1374645"/>
              <a:ext cx="3141357" cy="2166156"/>
              <a:chOff x="642775" y="1378850"/>
              <a:chExt cx="2363700" cy="1637925"/>
            </a:xfrm>
          </p:grpSpPr>
          <p:sp>
            <p:nvSpPr>
              <p:cNvPr id="1223" name="Google Shape;1223;p111"/>
              <p:cNvSpPr/>
              <p:nvPr/>
            </p:nvSpPr>
            <p:spPr>
              <a:xfrm>
                <a:off x="642775" y="1596575"/>
                <a:ext cx="2363700" cy="1420200"/>
              </a:xfrm>
              <a:prstGeom prst="rect">
                <a:avLst/>
              </a:prstGeom>
              <a:solidFill>
                <a:srgbClr val="00BEFF">
                  <a:alpha val="6150"/>
                </a:srgbClr>
              </a:solidFill>
              <a:ln w="952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11"/>
              <p:cNvSpPr/>
              <p:nvPr/>
            </p:nvSpPr>
            <p:spPr>
              <a:xfrm>
                <a:off x="642775" y="1378850"/>
                <a:ext cx="2363700" cy="217800"/>
              </a:xfrm>
              <a:prstGeom prst="rect">
                <a:avLst/>
              </a:prstGeom>
              <a:solidFill>
                <a:srgbClr val="6D9EEB"/>
              </a:solidFill>
              <a:ln w="9525" cap="flat" cmpd="sng">
                <a:solidFill>
                  <a:srgbClr val="CFE2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25" name="Google Shape;1225;p111"/>
              <p:cNvCxnSpPr>
                <a:stCxn id="1224" idx="1"/>
                <a:endCxn id="1224" idx="3"/>
              </p:cNvCxnSpPr>
              <p:nvPr/>
            </p:nvCxnSpPr>
            <p:spPr>
              <a:xfrm>
                <a:off x="642775" y="1487750"/>
                <a:ext cx="2363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155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26" name="Google Shape;1226;p111"/>
            <p:cNvSpPr txBox="1"/>
            <p:nvPr/>
          </p:nvSpPr>
          <p:spPr>
            <a:xfrm>
              <a:off x="819025" y="1726975"/>
              <a:ext cx="1845300" cy="6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oming Soon"/>
                  <a:ea typeface="Coming Soon"/>
                  <a:cs typeface="Coming Soon"/>
                  <a:sym typeface="Coming Soon"/>
                </a:rPr>
                <a:t>score</a:t>
              </a:r>
              <a:endParaRPr sz="20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sp>
        <p:nvSpPr>
          <p:cNvPr id="1227" name="Google Shape;1227;p111"/>
          <p:cNvSpPr/>
          <p:nvPr/>
        </p:nvSpPr>
        <p:spPr>
          <a:xfrm>
            <a:off x="3218601" y="762062"/>
            <a:ext cx="769800" cy="769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10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228" name="Google Shape;1228;p111"/>
          <p:cNvGrpSpPr/>
          <p:nvPr/>
        </p:nvGrpSpPr>
        <p:grpSpPr>
          <a:xfrm>
            <a:off x="503738" y="2289350"/>
            <a:ext cx="5694225" cy="1065600"/>
            <a:chOff x="358100" y="2122500"/>
            <a:chExt cx="5694225" cy="1065600"/>
          </a:xfrm>
        </p:grpSpPr>
        <p:sp>
          <p:nvSpPr>
            <p:cNvPr id="1229" name="Google Shape;1229;p111"/>
            <p:cNvSpPr txBox="1"/>
            <p:nvPr/>
          </p:nvSpPr>
          <p:spPr>
            <a:xfrm>
              <a:off x="358100" y="2270400"/>
              <a:ext cx="2661300" cy="91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latin typeface="Coming Soon"/>
                  <a:ea typeface="Coming Soon"/>
                  <a:cs typeface="Coming Soon"/>
                  <a:sym typeface="Coming Soon"/>
                </a:rPr>
                <a:t>lives + </a:t>
              </a:r>
              <a:endParaRPr sz="36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sp>
          <p:nvSpPr>
            <p:cNvPr id="1230" name="Google Shape;1230;p111"/>
            <p:cNvSpPr txBox="1"/>
            <p:nvPr/>
          </p:nvSpPr>
          <p:spPr>
            <a:xfrm>
              <a:off x="2760738" y="2122500"/>
              <a:ext cx="592200" cy="91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&lt;</a:t>
              </a:r>
              <a:endParaRPr/>
            </a:p>
          </p:txBody>
        </p:sp>
        <p:sp>
          <p:nvSpPr>
            <p:cNvPr id="1231" name="Google Shape;1231;p111"/>
            <p:cNvSpPr/>
            <p:nvPr/>
          </p:nvSpPr>
          <p:spPr>
            <a:xfrm>
              <a:off x="1903501" y="2270400"/>
              <a:ext cx="769800" cy="769800"/>
            </a:xfrm>
            <a:prstGeom prst="foldedCorner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latin typeface="Coming Soon"/>
                  <a:ea typeface="Coming Soon"/>
                  <a:cs typeface="Coming Soon"/>
                  <a:sym typeface="Coming Soon"/>
                </a:rPr>
                <a:t>4</a:t>
              </a:r>
              <a:endParaRPr sz="36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sp>
          <p:nvSpPr>
            <p:cNvPr id="1232" name="Google Shape;1232;p111"/>
            <p:cNvSpPr txBox="1"/>
            <p:nvPr/>
          </p:nvSpPr>
          <p:spPr>
            <a:xfrm>
              <a:off x="3391025" y="2270400"/>
              <a:ext cx="2661300" cy="91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latin typeface="Coming Soon"/>
                  <a:ea typeface="Coming Soon"/>
                  <a:cs typeface="Coming Soon"/>
                  <a:sym typeface="Coming Soon"/>
                </a:rPr>
                <a:t>score - </a:t>
              </a:r>
              <a:endParaRPr sz="36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sp>
          <p:nvSpPr>
            <p:cNvPr id="1233" name="Google Shape;1233;p111"/>
            <p:cNvSpPr/>
            <p:nvPr/>
          </p:nvSpPr>
          <p:spPr>
            <a:xfrm>
              <a:off x="5051076" y="2270400"/>
              <a:ext cx="769800" cy="769800"/>
            </a:xfrm>
            <a:prstGeom prst="foldedCorner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latin typeface="Coming Soon"/>
                  <a:ea typeface="Coming Soon"/>
                  <a:cs typeface="Coming Soon"/>
                  <a:sym typeface="Coming Soon"/>
                </a:rPr>
                <a:t>1</a:t>
              </a:r>
              <a:endParaRPr sz="36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sp>
        <p:nvSpPr>
          <p:cNvPr id="1234" name="Google Shape;1234;p111"/>
          <p:cNvSpPr/>
          <p:nvPr/>
        </p:nvSpPr>
        <p:spPr>
          <a:xfrm rot="-931877">
            <a:off x="592754" y="2437309"/>
            <a:ext cx="769706" cy="769706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5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35" name="Google Shape;1235;p111"/>
          <p:cNvSpPr/>
          <p:nvPr/>
        </p:nvSpPr>
        <p:spPr>
          <a:xfrm rot="-1376258">
            <a:off x="3831632" y="2437256"/>
            <a:ext cx="769766" cy="769766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10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236" name="Google Shape;1236;p111"/>
          <p:cNvCxnSpPr/>
          <p:nvPr/>
        </p:nvCxnSpPr>
        <p:spPr>
          <a:xfrm>
            <a:off x="551375" y="1094525"/>
            <a:ext cx="149700" cy="1508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237" name="Google Shape;1237;p111"/>
          <p:cNvSpPr/>
          <p:nvPr/>
        </p:nvSpPr>
        <p:spPr>
          <a:xfrm>
            <a:off x="540375" y="2289350"/>
            <a:ext cx="2304900" cy="1065600"/>
          </a:xfrm>
          <a:prstGeom prst="rect">
            <a:avLst/>
          </a:prstGeom>
          <a:solidFill>
            <a:srgbClr val="D5D5D5">
              <a:alpha val="62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11"/>
          <p:cNvSpPr/>
          <p:nvPr/>
        </p:nvSpPr>
        <p:spPr>
          <a:xfrm rot="-1376198">
            <a:off x="1020799" y="2150105"/>
            <a:ext cx="1344067" cy="1344067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ming Soon"/>
                <a:ea typeface="Coming Soon"/>
                <a:cs typeface="Coming Soon"/>
                <a:sym typeface="Coming Soon"/>
              </a:rPr>
              <a:t>9</a:t>
            </a:r>
            <a:endParaRPr sz="60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239" name="Google Shape;1239;p111"/>
          <p:cNvCxnSpPr/>
          <p:nvPr/>
        </p:nvCxnSpPr>
        <p:spPr>
          <a:xfrm>
            <a:off x="2773375" y="1127450"/>
            <a:ext cx="1215000" cy="1442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240" name="Google Shape;1240;p111"/>
          <p:cNvSpPr/>
          <p:nvPr/>
        </p:nvSpPr>
        <p:spPr>
          <a:xfrm>
            <a:off x="3679663" y="2289350"/>
            <a:ext cx="2304900" cy="1065600"/>
          </a:xfrm>
          <a:prstGeom prst="rect">
            <a:avLst/>
          </a:prstGeom>
          <a:solidFill>
            <a:srgbClr val="D5D5D5">
              <a:alpha val="62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11"/>
          <p:cNvSpPr/>
          <p:nvPr/>
        </p:nvSpPr>
        <p:spPr>
          <a:xfrm rot="859854">
            <a:off x="4160055" y="2086798"/>
            <a:ext cx="1344126" cy="1344126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oming Soon"/>
                <a:ea typeface="Coming Soon"/>
                <a:cs typeface="Coming Soon"/>
                <a:sym typeface="Coming Soon"/>
              </a:rPr>
              <a:t>9</a:t>
            </a:r>
            <a:endParaRPr sz="6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42" name="Google Shape;1242;p111"/>
          <p:cNvSpPr/>
          <p:nvPr/>
        </p:nvSpPr>
        <p:spPr>
          <a:xfrm>
            <a:off x="2423249" y="3618752"/>
            <a:ext cx="1381200" cy="13812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43" name="Google Shape;1243;p111"/>
          <p:cNvSpPr txBox="1"/>
          <p:nvPr/>
        </p:nvSpPr>
        <p:spPr>
          <a:xfrm>
            <a:off x="2261225" y="3803926"/>
            <a:ext cx="17616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4800"/>
          </a:p>
        </p:txBody>
      </p:sp>
      <p:sp>
        <p:nvSpPr>
          <p:cNvPr id="1244" name="Google Shape;1244;p111"/>
          <p:cNvSpPr txBox="1"/>
          <p:nvPr/>
        </p:nvSpPr>
        <p:spPr>
          <a:xfrm>
            <a:off x="4582425" y="4380275"/>
            <a:ext cx="44502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Note: </a:t>
            </a:r>
            <a:r>
              <a:rPr lang="en"/>
              <a:t>Any expression that can be evaluate for </a:t>
            </a:r>
            <a:r>
              <a:rPr lang="en" i="1"/>
              <a:t>true </a:t>
            </a:r>
            <a:r>
              <a:rPr lang="en"/>
              <a:t>or </a:t>
            </a:r>
            <a:r>
              <a:rPr lang="en" i="1"/>
              <a:t>false </a:t>
            </a:r>
            <a:r>
              <a:rPr lang="en"/>
              <a:t>is known as a </a:t>
            </a:r>
            <a:r>
              <a:rPr lang="en" b="1"/>
              <a:t>Boolean Expression. </a:t>
            </a:r>
            <a:endParaRPr b="1"/>
          </a:p>
        </p:txBody>
      </p:sp>
      <p:sp>
        <p:nvSpPr>
          <p:cNvPr id="1245" name="Google Shape;1245;p11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246" name="Google Shape;1246;p111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247" name="Google Shape;1247;p111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11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11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12"/>
          <p:cNvSpPr/>
          <p:nvPr/>
        </p:nvSpPr>
        <p:spPr>
          <a:xfrm>
            <a:off x="6330952" y="2909741"/>
            <a:ext cx="2319900" cy="1387200"/>
          </a:xfrm>
          <a:prstGeom prst="rect">
            <a:avLst/>
          </a:prstGeom>
          <a:solidFill>
            <a:srgbClr val="00BEFF">
              <a:alpha val="61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12"/>
          <p:cNvSpPr/>
          <p:nvPr/>
        </p:nvSpPr>
        <p:spPr>
          <a:xfrm>
            <a:off x="7521113" y="3180351"/>
            <a:ext cx="938700" cy="9387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56" name="Google Shape;1256;p112"/>
          <p:cNvSpPr/>
          <p:nvPr/>
        </p:nvSpPr>
        <p:spPr>
          <a:xfrm>
            <a:off x="6330952" y="2697096"/>
            <a:ext cx="2319900" cy="212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57" name="Google Shape;1257;p112"/>
          <p:cNvCxnSpPr>
            <a:stCxn id="1256" idx="1"/>
            <a:endCxn id="1256" idx="3"/>
          </p:cNvCxnSpPr>
          <p:nvPr/>
        </p:nvCxnSpPr>
        <p:spPr>
          <a:xfrm>
            <a:off x="6330952" y="2803446"/>
            <a:ext cx="2319900" cy="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8" name="Google Shape;1258;p112"/>
          <p:cNvSpPr txBox="1"/>
          <p:nvPr/>
        </p:nvSpPr>
        <p:spPr>
          <a:xfrm>
            <a:off x="6384514" y="2957292"/>
            <a:ext cx="13629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59" name="Google Shape;1259;p112"/>
          <p:cNvSpPr txBox="1"/>
          <p:nvPr/>
        </p:nvSpPr>
        <p:spPr>
          <a:xfrm>
            <a:off x="248825" y="514875"/>
            <a:ext cx="70188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Decision time!</a:t>
            </a:r>
            <a:endParaRPr sz="3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0" name="Google Shape;1260;p112"/>
          <p:cNvSpPr txBox="1"/>
          <p:nvPr/>
        </p:nvSpPr>
        <p:spPr>
          <a:xfrm>
            <a:off x="2196600" y="1294575"/>
            <a:ext cx="4750800" cy="97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Can I go to the movies? I’m allowed to if it’s before 8 o’clock. 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61" name="Google Shape;1261;p112"/>
          <p:cNvSpPr txBox="1"/>
          <p:nvPr/>
        </p:nvSpPr>
        <p:spPr>
          <a:xfrm>
            <a:off x="719750" y="2721975"/>
            <a:ext cx="4750800" cy="1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 This:</a:t>
            </a: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information do I need to know? 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a baggie variable to store that information. Give it a name.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2" name="Google Shape;1262;p11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13"/>
          <p:cNvSpPr/>
          <p:nvPr/>
        </p:nvSpPr>
        <p:spPr>
          <a:xfrm>
            <a:off x="3512500" y="1917538"/>
            <a:ext cx="1934700" cy="19347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68" name="Google Shape;1268;p113"/>
          <p:cNvSpPr txBox="1"/>
          <p:nvPr/>
        </p:nvSpPr>
        <p:spPr>
          <a:xfrm>
            <a:off x="1389525" y="392863"/>
            <a:ext cx="6447000" cy="43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Can I go to the movies? I’m allowed to if it’s before 8 o’clock. 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269" name="Google Shape;1269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4325" y="872674"/>
            <a:ext cx="1051050" cy="736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0" name="Google Shape;1270;p113"/>
          <p:cNvCxnSpPr>
            <a:stCxn id="1269" idx="2"/>
          </p:cNvCxnSpPr>
          <p:nvPr/>
        </p:nvCxnSpPr>
        <p:spPr>
          <a:xfrm>
            <a:off x="4479850" y="1609324"/>
            <a:ext cx="0" cy="27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271" name="Google Shape;1271;p113"/>
          <p:cNvGrpSpPr/>
          <p:nvPr/>
        </p:nvGrpSpPr>
        <p:grpSpPr>
          <a:xfrm>
            <a:off x="4906880" y="3496123"/>
            <a:ext cx="736661" cy="736661"/>
            <a:chOff x="4006065" y="3028206"/>
            <a:chExt cx="807300" cy="807300"/>
          </a:xfrm>
        </p:grpSpPr>
        <p:cxnSp>
          <p:nvCxnSpPr>
            <p:cNvPr id="1272" name="Google Shape;1272;p113"/>
            <p:cNvCxnSpPr/>
            <p:nvPr/>
          </p:nvCxnSpPr>
          <p:spPr>
            <a:xfrm>
              <a:off x="4006065" y="3028206"/>
              <a:ext cx="8073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73" name="Google Shape;1273;p113"/>
            <p:cNvSpPr/>
            <p:nvPr/>
          </p:nvSpPr>
          <p:spPr>
            <a:xfrm>
              <a:off x="4243849" y="3265974"/>
              <a:ext cx="331800" cy="3318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oming Soon"/>
                  <a:ea typeface="Coming Soon"/>
                  <a:cs typeface="Coming Soon"/>
                  <a:sym typeface="Coming Soon"/>
                </a:rPr>
                <a:t>false</a:t>
              </a:r>
              <a:endParaRPr sz="10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grpSp>
        <p:nvGrpSpPr>
          <p:cNvPr id="1274" name="Google Shape;1274;p113"/>
          <p:cNvGrpSpPr/>
          <p:nvPr/>
        </p:nvGrpSpPr>
        <p:grpSpPr>
          <a:xfrm flipH="1">
            <a:off x="3326854" y="3496157"/>
            <a:ext cx="736661" cy="736661"/>
            <a:chOff x="4006065" y="3028206"/>
            <a:chExt cx="807300" cy="807300"/>
          </a:xfrm>
        </p:grpSpPr>
        <p:cxnSp>
          <p:nvCxnSpPr>
            <p:cNvPr id="1275" name="Google Shape;1275;p113"/>
            <p:cNvCxnSpPr/>
            <p:nvPr/>
          </p:nvCxnSpPr>
          <p:spPr>
            <a:xfrm>
              <a:off x="4006065" y="3028206"/>
              <a:ext cx="8073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76" name="Google Shape;1276;p113"/>
            <p:cNvSpPr/>
            <p:nvPr/>
          </p:nvSpPr>
          <p:spPr>
            <a:xfrm>
              <a:off x="4243849" y="3265974"/>
              <a:ext cx="331800" cy="3318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oming Soon"/>
                  <a:ea typeface="Coming Soon"/>
                  <a:cs typeface="Coming Soon"/>
                  <a:sym typeface="Coming Soon"/>
                </a:rPr>
                <a:t>true</a:t>
              </a:r>
              <a:endParaRPr sz="10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sp>
        <p:nvSpPr>
          <p:cNvPr id="1277" name="Google Shape;1277;p113"/>
          <p:cNvSpPr txBox="1"/>
          <p:nvPr/>
        </p:nvSpPr>
        <p:spPr>
          <a:xfrm>
            <a:off x="3586450" y="2497925"/>
            <a:ext cx="17868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ng Soon"/>
                <a:ea typeface="Coming Soon"/>
                <a:cs typeface="Coming Soon"/>
                <a:sym typeface="Coming Soon"/>
              </a:rPr>
              <a:t>time </a:t>
            </a: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&lt; </a:t>
            </a:r>
            <a:r>
              <a:rPr lang="en" sz="3000">
                <a:latin typeface="Coming Soon"/>
                <a:ea typeface="Coming Soon"/>
                <a:cs typeface="Coming Soon"/>
                <a:sym typeface="Coming Soon"/>
              </a:rPr>
              <a:t>8</a:t>
            </a:r>
            <a:endParaRPr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78" name="Google Shape;1278;p113"/>
          <p:cNvSpPr txBox="1"/>
          <p:nvPr/>
        </p:nvSpPr>
        <p:spPr>
          <a:xfrm>
            <a:off x="1570125" y="4283900"/>
            <a:ext cx="22926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go to the movies! 😊</a:t>
            </a:r>
            <a:endParaRPr/>
          </a:p>
        </p:txBody>
      </p:sp>
      <p:sp>
        <p:nvSpPr>
          <p:cNvPr id="1279" name="Google Shape;1279;p113"/>
          <p:cNvSpPr txBox="1"/>
          <p:nvPr/>
        </p:nvSpPr>
        <p:spPr>
          <a:xfrm>
            <a:off x="5065275" y="4283900"/>
            <a:ext cx="25086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can’t go to the movies. 😞</a:t>
            </a:r>
            <a:endParaRPr/>
          </a:p>
        </p:txBody>
      </p:sp>
      <p:sp>
        <p:nvSpPr>
          <p:cNvPr id="1280" name="Google Shape;1280;p11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14"/>
          <p:cNvSpPr/>
          <p:nvPr/>
        </p:nvSpPr>
        <p:spPr>
          <a:xfrm>
            <a:off x="3512500" y="1917538"/>
            <a:ext cx="1934700" cy="19347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86" name="Google Shape;1286;p114"/>
          <p:cNvSpPr txBox="1"/>
          <p:nvPr/>
        </p:nvSpPr>
        <p:spPr>
          <a:xfrm>
            <a:off x="3586450" y="2497925"/>
            <a:ext cx="17868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ng Soon"/>
                <a:ea typeface="Coming Soon"/>
                <a:cs typeface="Coming Soon"/>
                <a:sym typeface="Coming Soon"/>
              </a:rPr>
              <a:t>time </a:t>
            </a: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&lt; </a:t>
            </a:r>
            <a:r>
              <a:rPr lang="en" sz="3000">
                <a:latin typeface="Coming Soon"/>
                <a:ea typeface="Coming Soon"/>
                <a:cs typeface="Coming Soon"/>
                <a:sym typeface="Coming Soon"/>
              </a:rPr>
              <a:t>8</a:t>
            </a:r>
            <a:endParaRPr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87" name="Google Shape;1287;p114"/>
          <p:cNvSpPr txBox="1"/>
          <p:nvPr/>
        </p:nvSpPr>
        <p:spPr>
          <a:xfrm>
            <a:off x="1389888" y="393192"/>
            <a:ext cx="6447000" cy="43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Can I go to the movies? I’m allowed to if it’s before 8 o’clock. 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288" name="Google Shape;1288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4325" y="868680"/>
            <a:ext cx="1051050" cy="736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9" name="Google Shape;1289;p114"/>
          <p:cNvCxnSpPr>
            <a:stCxn id="1288" idx="2"/>
            <a:endCxn id="1285" idx="0"/>
          </p:cNvCxnSpPr>
          <p:nvPr/>
        </p:nvCxnSpPr>
        <p:spPr>
          <a:xfrm>
            <a:off x="4479850" y="1605330"/>
            <a:ext cx="0" cy="3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0" name="Google Shape;1290;p114"/>
          <p:cNvSpPr/>
          <p:nvPr/>
        </p:nvSpPr>
        <p:spPr>
          <a:xfrm>
            <a:off x="4580775" y="2721850"/>
            <a:ext cx="326100" cy="326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114"/>
          <p:cNvGrpSpPr/>
          <p:nvPr/>
        </p:nvGrpSpPr>
        <p:grpSpPr>
          <a:xfrm>
            <a:off x="4906880" y="3496123"/>
            <a:ext cx="736661" cy="736661"/>
            <a:chOff x="4006065" y="3028206"/>
            <a:chExt cx="807300" cy="807300"/>
          </a:xfrm>
        </p:grpSpPr>
        <p:cxnSp>
          <p:nvCxnSpPr>
            <p:cNvPr id="1292" name="Google Shape;1292;p114"/>
            <p:cNvCxnSpPr/>
            <p:nvPr/>
          </p:nvCxnSpPr>
          <p:spPr>
            <a:xfrm>
              <a:off x="4006065" y="3028206"/>
              <a:ext cx="8073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93" name="Google Shape;1293;p114"/>
            <p:cNvSpPr/>
            <p:nvPr/>
          </p:nvSpPr>
          <p:spPr>
            <a:xfrm>
              <a:off x="4243849" y="3265974"/>
              <a:ext cx="331800" cy="3318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oming Soon"/>
                  <a:ea typeface="Coming Soon"/>
                  <a:cs typeface="Coming Soon"/>
                  <a:sym typeface="Coming Soon"/>
                </a:rPr>
                <a:t>false</a:t>
              </a:r>
              <a:endParaRPr sz="10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grpSp>
        <p:nvGrpSpPr>
          <p:cNvPr id="1294" name="Google Shape;1294;p114"/>
          <p:cNvGrpSpPr/>
          <p:nvPr/>
        </p:nvGrpSpPr>
        <p:grpSpPr>
          <a:xfrm flipH="1">
            <a:off x="3326854" y="3496157"/>
            <a:ext cx="736661" cy="736661"/>
            <a:chOff x="4006065" y="3028206"/>
            <a:chExt cx="807300" cy="807300"/>
          </a:xfrm>
        </p:grpSpPr>
        <p:cxnSp>
          <p:nvCxnSpPr>
            <p:cNvPr id="1295" name="Google Shape;1295;p114"/>
            <p:cNvCxnSpPr/>
            <p:nvPr/>
          </p:nvCxnSpPr>
          <p:spPr>
            <a:xfrm>
              <a:off x="4006065" y="3028206"/>
              <a:ext cx="8073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96" name="Google Shape;1296;p114"/>
            <p:cNvSpPr/>
            <p:nvPr/>
          </p:nvSpPr>
          <p:spPr>
            <a:xfrm>
              <a:off x="4243849" y="3265974"/>
              <a:ext cx="331800" cy="3318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oming Soon"/>
                  <a:ea typeface="Coming Soon"/>
                  <a:cs typeface="Coming Soon"/>
                  <a:sym typeface="Coming Soon"/>
                </a:rPr>
                <a:t>true</a:t>
              </a:r>
              <a:endParaRPr sz="10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sp>
        <p:nvSpPr>
          <p:cNvPr id="1297" name="Google Shape;1297;p114"/>
          <p:cNvSpPr txBox="1"/>
          <p:nvPr/>
        </p:nvSpPr>
        <p:spPr>
          <a:xfrm>
            <a:off x="1570125" y="4283900"/>
            <a:ext cx="22926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go to the movies! 😊</a:t>
            </a:r>
            <a:endParaRPr/>
          </a:p>
        </p:txBody>
      </p:sp>
      <p:sp>
        <p:nvSpPr>
          <p:cNvPr id="1298" name="Google Shape;1298;p114"/>
          <p:cNvSpPr txBox="1"/>
          <p:nvPr/>
        </p:nvSpPr>
        <p:spPr>
          <a:xfrm>
            <a:off x="5065275" y="4283900"/>
            <a:ext cx="25086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can’t go to the movies. 😞</a:t>
            </a:r>
            <a:endParaRPr/>
          </a:p>
        </p:txBody>
      </p:sp>
      <p:sp>
        <p:nvSpPr>
          <p:cNvPr id="1299" name="Google Shape;1299;p114"/>
          <p:cNvSpPr/>
          <p:nvPr/>
        </p:nvSpPr>
        <p:spPr>
          <a:xfrm>
            <a:off x="297700" y="1057425"/>
            <a:ext cx="2292624" cy="1565784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It’s 9 o’clock. Can I go to the movies?</a:t>
            </a:r>
            <a:endParaRPr sz="1800"/>
          </a:p>
        </p:txBody>
      </p:sp>
      <p:sp>
        <p:nvSpPr>
          <p:cNvPr id="1300" name="Google Shape;1300;p114"/>
          <p:cNvSpPr txBox="1"/>
          <p:nvPr/>
        </p:nvSpPr>
        <p:spPr>
          <a:xfrm>
            <a:off x="4479850" y="1017250"/>
            <a:ext cx="3759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9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301" name="Google Shape;1301;p114"/>
          <p:cNvCxnSpPr/>
          <p:nvPr/>
        </p:nvCxnSpPr>
        <p:spPr>
          <a:xfrm flipH="1">
            <a:off x="4047725" y="1301675"/>
            <a:ext cx="638400" cy="1306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302" name="Google Shape;1302;p114"/>
          <p:cNvSpPr/>
          <p:nvPr/>
        </p:nvSpPr>
        <p:spPr>
          <a:xfrm rot="940526">
            <a:off x="3767036" y="2682254"/>
            <a:ext cx="638445" cy="638445"/>
          </a:xfrm>
          <a:prstGeom prst="foldedCorner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9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03" name="Google Shape;1303;p114"/>
          <p:cNvSpPr/>
          <p:nvPr/>
        </p:nvSpPr>
        <p:spPr>
          <a:xfrm rot="-506730">
            <a:off x="4021274" y="2463011"/>
            <a:ext cx="917146" cy="917146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04" name="Google Shape;1304;p114"/>
          <p:cNvSpPr/>
          <p:nvPr/>
        </p:nvSpPr>
        <p:spPr>
          <a:xfrm>
            <a:off x="5174850" y="3204963"/>
            <a:ext cx="941400" cy="886950"/>
          </a:xfrm>
          <a:custGeom>
            <a:avLst/>
            <a:gdLst/>
            <a:ahLst/>
            <a:cxnLst/>
            <a:rect l="l" t="t" r="r" b="b"/>
            <a:pathLst>
              <a:path w="37656" h="35478" extrusionOk="0">
                <a:moveTo>
                  <a:pt x="0" y="1562"/>
                </a:moveTo>
                <a:cubicBezTo>
                  <a:pt x="2619" y="1437"/>
                  <a:pt x="12594" y="-1264"/>
                  <a:pt x="15711" y="814"/>
                </a:cubicBezTo>
                <a:cubicBezTo>
                  <a:pt x="18828" y="2892"/>
                  <a:pt x="15544" y="11330"/>
                  <a:pt x="18703" y="14032"/>
                </a:cubicBezTo>
                <a:cubicBezTo>
                  <a:pt x="21862" y="16734"/>
                  <a:pt x="31505" y="13450"/>
                  <a:pt x="34664" y="17024"/>
                </a:cubicBezTo>
                <a:cubicBezTo>
                  <a:pt x="37823" y="20598"/>
                  <a:pt x="37157" y="32402"/>
                  <a:pt x="37656" y="35478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sp>
      <p:sp>
        <p:nvSpPr>
          <p:cNvPr id="1305" name="Google Shape;1305;p114"/>
          <p:cNvSpPr/>
          <p:nvPr/>
        </p:nvSpPr>
        <p:spPr>
          <a:xfrm>
            <a:off x="4937925" y="4164875"/>
            <a:ext cx="2905200" cy="710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14"/>
          <p:cNvSpPr txBox="1"/>
          <p:nvPr/>
        </p:nvSpPr>
        <p:spPr>
          <a:xfrm>
            <a:off x="5307700" y="1909925"/>
            <a:ext cx="2905200" cy="787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Comparison operator</a:t>
            </a:r>
            <a:r>
              <a:rPr lang="en"/>
              <a:t> alert!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 and evaluate the Boolean expression. </a:t>
            </a:r>
            <a:endParaRPr/>
          </a:p>
        </p:txBody>
      </p:sp>
      <p:cxnSp>
        <p:nvCxnSpPr>
          <p:cNvPr id="1307" name="Google Shape;1307;p114"/>
          <p:cNvCxnSpPr/>
          <p:nvPr/>
        </p:nvCxnSpPr>
        <p:spPr>
          <a:xfrm>
            <a:off x="4479850" y="1574124"/>
            <a:ext cx="0" cy="374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08" name="Google Shape;1308;p114"/>
          <p:cNvSpPr txBox="1"/>
          <p:nvPr/>
        </p:nvSpPr>
        <p:spPr>
          <a:xfrm>
            <a:off x="5106225" y="976675"/>
            <a:ext cx="2568600" cy="374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 9 to the variable </a:t>
            </a: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time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09" name="Google Shape;1309;p11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310" name="Google Shape;1310;p114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311" name="Google Shape;1311;p114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14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14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15"/>
          <p:cNvSpPr/>
          <p:nvPr/>
        </p:nvSpPr>
        <p:spPr>
          <a:xfrm>
            <a:off x="6330952" y="2289991"/>
            <a:ext cx="2319900" cy="1387200"/>
          </a:xfrm>
          <a:prstGeom prst="rect">
            <a:avLst/>
          </a:prstGeom>
          <a:solidFill>
            <a:srgbClr val="00BEFF">
              <a:alpha val="61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15"/>
          <p:cNvSpPr/>
          <p:nvPr/>
        </p:nvSpPr>
        <p:spPr>
          <a:xfrm>
            <a:off x="7521113" y="2560601"/>
            <a:ext cx="938700" cy="9387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20" name="Google Shape;1320;p115"/>
          <p:cNvSpPr/>
          <p:nvPr/>
        </p:nvSpPr>
        <p:spPr>
          <a:xfrm>
            <a:off x="6330952" y="2077346"/>
            <a:ext cx="2319900" cy="212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1" name="Google Shape;1321;p115"/>
          <p:cNvCxnSpPr>
            <a:stCxn id="1320" idx="1"/>
            <a:endCxn id="1320" idx="3"/>
          </p:cNvCxnSpPr>
          <p:nvPr/>
        </p:nvCxnSpPr>
        <p:spPr>
          <a:xfrm>
            <a:off x="6330952" y="2183696"/>
            <a:ext cx="2319900" cy="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2" name="Google Shape;1322;p115"/>
          <p:cNvSpPr txBox="1"/>
          <p:nvPr/>
        </p:nvSpPr>
        <p:spPr>
          <a:xfrm>
            <a:off x="6384514" y="2337542"/>
            <a:ext cx="13629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23" name="Google Shape;1323;p115"/>
          <p:cNvSpPr txBox="1"/>
          <p:nvPr/>
        </p:nvSpPr>
        <p:spPr>
          <a:xfrm>
            <a:off x="1587000" y="664650"/>
            <a:ext cx="5728500" cy="97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Have I won the game? I have if my score * my lives is greater than 10.  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24" name="Google Shape;1324;p115"/>
          <p:cNvSpPr txBox="1"/>
          <p:nvPr/>
        </p:nvSpPr>
        <p:spPr>
          <a:xfrm>
            <a:off x="719750" y="2102225"/>
            <a:ext cx="4750800" cy="2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 This:</a:t>
            </a: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information do I need to know? 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baggie variable(s) to store that information. Give them names.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With a partner, discuss what the Boolean expression will look like. What will be compared? 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5" name="Google Shape;1325;p115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16"/>
          <p:cNvSpPr/>
          <p:nvPr/>
        </p:nvSpPr>
        <p:spPr>
          <a:xfrm>
            <a:off x="3512500" y="1917538"/>
            <a:ext cx="1934700" cy="19347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31" name="Google Shape;1331;p116"/>
          <p:cNvSpPr txBox="1"/>
          <p:nvPr/>
        </p:nvSpPr>
        <p:spPr>
          <a:xfrm>
            <a:off x="289500" y="410150"/>
            <a:ext cx="8565000" cy="43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Have I won the game? I have if my score * my lives is greater than 10.  </a:t>
            </a:r>
            <a:endParaRPr sz="18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332" name="Google Shape;1332;p116"/>
          <p:cNvCxnSpPr/>
          <p:nvPr/>
        </p:nvCxnSpPr>
        <p:spPr>
          <a:xfrm>
            <a:off x="4476900" y="1687075"/>
            <a:ext cx="3000" cy="19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33" name="Google Shape;1333;p116"/>
          <p:cNvGrpSpPr/>
          <p:nvPr/>
        </p:nvGrpSpPr>
        <p:grpSpPr>
          <a:xfrm>
            <a:off x="4906880" y="3496123"/>
            <a:ext cx="736661" cy="736661"/>
            <a:chOff x="4006065" y="3028206"/>
            <a:chExt cx="807300" cy="807300"/>
          </a:xfrm>
        </p:grpSpPr>
        <p:cxnSp>
          <p:nvCxnSpPr>
            <p:cNvPr id="1334" name="Google Shape;1334;p116"/>
            <p:cNvCxnSpPr/>
            <p:nvPr/>
          </p:nvCxnSpPr>
          <p:spPr>
            <a:xfrm>
              <a:off x="4006065" y="3028206"/>
              <a:ext cx="8073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35" name="Google Shape;1335;p116"/>
            <p:cNvSpPr/>
            <p:nvPr/>
          </p:nvSpPr>
          <p:spPr>
            <a:xfrm>
              <a:off x="4243849" y="3265974"/>
              <a:ext cx="331800" cy="3318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oming Soon"/>
                  <a:ea typeface="Coming Soon"/>
                  <a:cs typeface="Coming Soon"/>
                  <a:sym typeface="Coming Soon"/>
                </a:rPr>
                <a:t>false</a:t>
              </a:r>
              <a:endParaRPr sz="10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grpSp>
        <p:nvGrpSpPr>
          <p:cNvPr id="1336" name="Google Shape;1336;p116"/>
          <p:cNvGrpSpPr/>
          <p:nvPr/>
        </p:nvGrpSpPr>
        <p:grpSpPr>
          <a:xfrm flipH="1">
            <a:off x="3326854" y="3496157"/>
            <a:ext cx="736661" cy="736661"/>
            <a:chOff x="4006065" y="3028206"/>
            <a:chExt cx="807300" cy="807300"/>
          </a:xfrm>
        </p:grpSpPr>
        <p:cxnSp>
          <p:nvCxnSpPr>
            <p:cNvPr id="1337" name="Google Shape;1337;p116"/>
            <p:cNvCxnSpPr/>
            <p:nvPr/>
          </p:nvCxnSpPr>
          <p:spPr>
            <a:xfrm>
              <a:off x="4006065" y="3028206"/>
              <a:ext cx="8073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38" name="Google Shape;1338;p116"/>
            <p:cNvSpPr/>
            <p:nvPr/>
          </p:nvSpPr>
          <p:spPr>
            <a:xfrm>
              <a:off x="4243849" y="3265974"/>
              <a:ext cx="331800" cy="3318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oming Soon"/>
                  <a:ea typeface="Coming Soon"/>
                  <a:cs typeface="Coming Soon"/>
                  <a:sym typeface="Coming Soon"/>
                </a:rPr>
                <a:t>true</a:t>
              </a:r>
              <a:endParaRPr sz="10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sp>
        <p:nvSpPr>
          <p:cNvPr id="1339" name="Google Shape;1339;p116"/>
          <p:cNvSpPr txBox="1"/>
          <p:nvPr/>
        </p:nvSpPr>
        <p:spPr>
          <a:xfrm>
            <a:off x="3333550" y="2547400"/>
            <a:ext cx="22926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score * lives &gt; 10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40" name="Google Shape;1340;p116"/>
          <p:cNvSpPr txBox="1"/>
          <p:nvPr/>
        </p:nvSpPr>
        <p:spPr>
          <a:xfrm>
            <a:off x="1570125" y="4283900"/>
            <a:ext cx="22926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won the game!</a:t>
            </a:r>
            <a:endParaRPr/>
          </a:p>
        </p:txBody>
      </p:sp>
      <p:sp>
        <p:nvSpPr>
          <p:cNvPr id="1341" name="Google Shape;1341;p116"/>
          <p:cNvSpPr txBox="1"/>
          <p:nvPr/>
        </p:nvSpPr>
        <p:spPr>
          <a:xfrm>
            <a:off x="5065275" y="4283900"/>
            <a:ext cx="25086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haven’t won the game yet. </a:t>
            </a:r>
            <a:endParaRPr/>
          </a:p>
        </p:txBody>
      </p:sp>
      <p:sp>
        <p:nvSpPr>
          <p:cNvPr id="1342" name="Google Shape;1342;p116"/>
          <p:cNvSpPr/>
          <p:nvPr/>
        </p:nvSpPr>
        <p:spPr>
          <a:xfrm>
            <a:off x="3377875" y="1053541"/>
            <a:ext cx="956400" cy="585300"/>
          </a:xfrm>
          <a:prstGeom prst="rect">
            <a:avLst/>
          </a:prstGeom>
          <a:solidFill>
            <a:srgbClr val="00BEFF">
              <a:alpha val="61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16"/>
          <p:cNvSpPr/>
          <p:nvPr/>
        </p:nvSpPr>
        <p:spPr>
          <a:xfrm>
            <a:off x="3868583" y="1167712"/>
            <a:ext cx="387000" cy="3960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44" name="Google Shape;1344;p116"/>
          <p:cNvSpPr/>
          <p:nvPr/>
        </p:nvSpPr>
        <p:spPr>
          <a:xfrm>
            <a:off x="3377875" y="963825"/>
            <a:ext cx="956400" cy="89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45" name="Google Shape;1345;p116"/>
          <p:cNvCxnSpPr>
            <a:stCxn id="1344" idx="1"/>
            <a:endCxn id="1344" idx="3"/>
          </p:cNvCxnSpPr>
          <p:nvPr/>
        </p:nvCxnSpPr>
        <p:spPr>
          <a:xfrm>
            <a:off x="3377875" y="1008675"/>
            <a:ext cx="956400" cy="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6" name="Google Shape;1346;p116"/>
          <p:cNvSpPr txBox="1"/>
          <p:nvPr/>
        </p:nvSpPr>
        <p:spPr>
          <a:xfrm>
            <a:off x="3399959" y="1073603"/>
            <a:ext cx="5619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ing Soon"/>
                <a:ea typeface="Coming Soon"/>
                <a:cs typeface="Coming Soon"/>
                <a:sym typeface="Coming Soon"/>
              </a:rPr>
              <a:t>score</a:t>
            </a:r>
            <a:endParaRPr sz="1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47" name="Google Shape;1347;p116"/>
          <p:cNvSpPr/>
          <p:nvPr/>
        </p:nvSpPr>
        <p:spPr>
          <a:xfrm>
            <a:off x="4583600" y="1053541"/>
            <a:ext cx="956400" cy="585300"/>
          </a:xfrm>
          <a:prstGeom prst="rect">
            <a:avLst/>
          </a:prstGeom>
          <a:solidFill>
            <a:srgbClr val="00BEFF">
              <a:alpha val="61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16"/>
          <p:cNvSpPr/>
          <p:nvPr/>
        </p:nvSpPr>
        <p:spPr>
          <a:xfrm>
            <a:off x="5074308" y="1167712"/>
            <a:ext cx="387000" cy="3960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49" name="Google Shape;1349;p116"/>
          <p:cNvSpPr/>
          <p:nvPr/>
        </p:nvSpPr>
        <p:spPr>
          <a:xfrm>
            <a:off x="4583600" y="963825"/>
            <a:ext cx="956400" cy="89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50" name="Google Shape;1350;p116"/>
          <p:cNvCxnSpPr>
            <a:stCxn id="1349" idx="1"/>
            <a:endCxn id="1349" idx="3"/>
          </p:cNvCxnSpPr>
          <p:nvPr/>
        </p:nvCxnSpPr>
        <p:spPr>
          <a:xfrm>
            <a:off x="4583600" y="1008675"/>
            <a:ext cx="956400" cy="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1" name="Google Shape;1351;p116"/>
          <p:cNvSpPr txBox="1"/>
          <p:nvPr/>
        </p:nvSpPr>
        <p:spPr>
          <a:xfrm>
            <a:off x="4605684" y="1073603"/>
            <a:ext cx="5619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ing Soon"/>
                <a:ea typeface="Coming Soon"/>
                <a:cs typeface="Coming Soon"/>
                <a:sym typeface="Coming Soon"/>
              </a:rPr>
              <a:t>lives</a:t>
            </a:r>
            <a:endParaRPr sz="1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52" name="Google Shape;1352;p116"/>
          <p:cNvSpPr txBox="1"/>
          <p:nvPr/>
        </p:nvSpPr>
        <p:spPr>
          <a:xfrm>
            <a:off x="6465425" y="963825"/>
            <a:ext cx="25086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 This: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a partner follow the flowchart with these inputs: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Test 1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score = 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lives = 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Test 2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score =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lives = 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Test 3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score = -5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lives = 2</a:t>
            </a:r>
            <a:endParaRPr/>
          </a:p>
        </p:txBody>
      </p:sp>
      <p:sp>
        <p:nvSpPr>
          <p:cNvPr id="1353" name="Google Shape;1353;p11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354" name="Google Shape;1354;p116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355" name="Google Shape;1355;p116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6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6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117"/>
          <p:cNvSpPr/>
          <p:nvPr/>
        </p:nvSpPr>
        <p:spPr>
          <a:xfrm>
            <a:off x="6330952" y="2909741"/>
            <a:ext cx="2319900" cy="1387200"/>
          </a:xfrm>
          <a:prstGeom prst="rect">
            <a:avLst/>
          </a:prstGeom>
          <a:solidFill>
            <a:srgbClr val="00BEFF">
              <a:alpha val="61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117"/>
          <p:cNvSpPr/>
          <p:nvPr/>
        </p:nvSpPr>
        <p:spPr>
          <a:xfrm>
            <a:off x="7521113" y="3180351"/>
            <a:ext cx="938700" cy="9387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4" name="Google Shape;1364;p117"/>
          <p:cNvSpPr/>
          <p:nvPr/>
        </p:nvSpPr>
        <p:spPr>
          <a:xfrm>
            <a:off x="6330952" y="2697096"/>
            <a:ext cx="2319900" cy="212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65" name="Google Shape;1365;p117"/>
          <p:cNvCxnSpPr>
            <a:stCxn id="1364" idx="1"/>
            <a:endCxn id="1364" idx="3"/>
          </p:cNvCxnSpPr>
          <p:nvPr/>
        </p:nvCxnSpPr>
        <p:spPr>
          <a:xfrm>
            <a:off x="6330952" y="2803446"/>
            <a:ext cx="2319900" cy="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6" name="Google Shape;1366;p117"/>
          <p:cNvSpPr txBox="1"/>
          <p:nvPr/>
        </p:nvSpPr>
        <p:spPr>
          <a:xfrm>
            <a:off x="6384514" y="2957292"/>
            <a:ext cx="13629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7" name="Google Shape;1367;p117"/>
          <p:cNvSpPr txBox="1"/>
          <p:nvPr/>
        </p:nvSpPr>
        <p:spPr>
          <a:xfrm>
            <a:off x="248825" y="493775"/>
            <a:ext cx="70188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Challenge!!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68" name="Google Shape;1368;p117"/>
          <p:cNvSpPr txBox="1"/>
          <p:nvPr/>
        </p:nvSpPr>
        <p:spPr>
          <a:xfrm>
            <a:off x="863875" y="1284400"/>
            <a:ext cx="8028600" cy="97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Is my dog older than me if his age is converted to human years? Seven dog years equals one human year.  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9" name="Google Shape;1369;p117"/>
          <p:cNvSpPr txBox="1"/>
          <p:nvPr/>
        </p:nvSpPr>
        <p:spPr>
          <a:xfrm>
            <a:off x="719750" y="2721975"/>
            <a:ext cx="4750800" cy="2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 This:</a:t>
            </a: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information do I need to know? 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baggie variable(s) to store that information. Give them names.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With a partner, discuss what the Boolean expression will look like. What will be compared? 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0" name="Google Shape;1370;p11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18"/>
          <p:cNvSpPr/>
          <p:nvPr/>
        </p:nvSpPr>
        <p:spPr>
          <a:xfrm>
            <a:off x="3512500" y="1917538"/>
            <a:ext cx="1934700" cy="19347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76" name="Google Shape;1376;p118"/>
          <p:cNvSpPr txBox="1"/>
          <p:nvPr/>
        </p:nvSpPr>
        <p:spPr>
          <a:xfrm>
            <a:off x="252350" y="419950"/>
            <a:ext cx="8727300" cy="675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Is my dog older than me if his age is converted to human years? Seven dog years equals one human year.  </a:t>
            </a:r>
            <a:endParaRPr sz="18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377" name="Google Shape;1377;p118"/>
          <p:cNvCxnSpPr/>
          <p:nvPr/>
        </p:nvCxnSpPr>
        <p:spPr>
          <a:xfrm>
            <a:off x="4479850" y="1695300"/>
            <a:ext cx="0" cy="19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78" name="Google Shape;1378;p118"/>
          <p:cNvGrpSpPr/>
          <p:nvPr/>
        </p:nvGrpSpPr>
        <p:grpSpPr>
          <a:xfrm>
            <a:off x="4906880" y="3496123"/>
            <a:ext cx="736661" cy="736661"/>
            <a:chOff x="4006065" y="3028206"/>
            <a:chExt cx="807300" cy="807300"/>
          </a:xfrm>
        </p:grpSpPr>
        <p:cxnSp>
          <p:nvCxnSpPr>
            <p:cNvPr id="1379" name="Google Shape;1379;p118"/>
            <p:cNvCxnSpPr/>
            <p:nvPr/>
          </p:nvCxnSpPr>
          <p:spPr>
            <a:xfrm>
              <a:off x="4006065" y="3028206"/>
              <a:ext cx="8073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80" name="Google Shape;1380;p118"/>
            <p:cNvSpPr/>
            <p:nvPr/>
          </p:nvSpPr>
          <p:spPr>
            <a:xfrm>
              <a:off x="4243849" y="3265974"/>
              <a:ext cx="331800" cy="3318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oming Soon"/>
                  <a:ea typeface="Coming Soon"/>
                  <a:cs typeface="Coming Soon"/>
                  <a:sym typeface="Coming Soon"/>
                </a:rPr>
                <a:t>false</a:t>
              </a:r>
              <a:endParaRPr sz="10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grpSp>
        <p:nvGrpSpPr>
          <p:cNvPr id="1381" name="Google Shape;1381;p118"/>
          <p:cNvGrpSpPr/>
          <p:nvPr/>
        </p:nvGrpSpPr>
        <p:grpSpPr>
          <a:xfrm flipH="1">
            <a:off x="3326854" y="3496157"/>
            <a:ext cx="736661" cy="736661"/>
            <a:chOff x="4006065" y="3028206"/>
            <a:chExt cx="807300" cy="807300"/>
          </a:xfrm>
        </p:grpSpPr>
        <p:cxnSp>
          <p:nvCxnSpPr>
            <p:cNvPr id="1382" name="Google Shape;1382;p118"/>
            <p:cNvCxnSpPr/>
            <p:nvPr/>
          </p:nvCxnSpPr>
          <p:spPr>
            <a:xfrm>
              <a:off x="4006065" y="3028206"/>
              <a:ext cx="8073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83" name="Google Shape;1383;p118"/>
            <p:cNvSpPr/>
            <p:nvPr/>
          </p:nvSpPr>
          <p:spPr>
            <a:xfrm>
              <a:off x="4243849" y="3265974"/>
              <a:ext cx="331800" cy="3318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oming Soon"/>
                  <a:ea typeface="Coming Soon"/>
                  <a:cs typeface="Coming Soon"/>
                  <a:sym typeface="Coming Soon"/>
                </a:rPr>
                <a:t>true</a:t>
              </a:r>
              <a:endParaRPr sz="10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sp>
        <p:nvSpPr>
          <p:cNvPr id="1384" name="Google Shape;1384;p118"/>
          <p:cNvSpPr txBox="1"/>
          <p:nvPr/>
        </p:nvSpPr>
        <p:spPr>
          <a:xfrm>
            <a:off x="3333550" y="2547400"/>
            <a:ext cx="22926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ming Soon"/>
                <a:ea typeface="Coming Soon"/>
                <a:cs typeface="Coming Soon"/>
                <a:sym typeface="Coming Soon"/>
              </a:rPr>
              <a:t>dogAge * 7 &gt; myAge</a:t>
            </a:r>
            <a:endParaRPr sz="15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85" name="Google Shape;1385;p118"/>
          <p:cNvSpPr txBox="1"/>
          <p:nvPr/>
        </p:nvSpPr>
        <p:spPr>
          <a:xfrm>
            <a:off x="1148350" y="4283900"/>
            <a:ext cx="27144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dog is older than me.   </a:t>
            </a:r>
            <a:endParaRPr/>
          </a:p>
        </p:txBody>
      </p:sp>
      <p:sp>
        <p:nvSpPr>
          <p:cNvPr id="1386" name="Google Shape;1386;p118"/>
          <p:cNvSpPr txBox="1"/>
          <p:nvPr/>
        </p:nvSpPr>
        <p:spPr>
          <a:xfrm>
            <a:off x="5065275" y="4283900"/>
            <a:ext cx="25086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older than my dog. </a:t>
            </a:r>
            <a:endParaRPr/>
          </a:p>
        </p:txBody>
      </p:sp>
      <p:sp>
        <p:nvSpPr>
          <p:cNvPr id="1387" name="Google Shape;1387;p118"/>
          <p:cNvSpPr/>
          <p:nvPr/>
        </p:nvSpPr>
        <p:spPr>
          <a:xfrm>
            <a:off x="3335075" y="1264841"/>
            <a:ext cx="956400" cy="585300"/>
          </a:xfrm>
          <a:prstGeom prst="rect">
            <a:avLst/>
          </a:prstGeom>
          <a:solidFill>
            <a:srgbClr val="00BEFF">
              <a:alpha val="61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18"/>
          <p:cNvSpPr/>
          <p:nvPr/>
        </p:nvSpPr>
        <p:spPr>
          <a:xfrm>
            <a:off x="3825783" y="1379012"/>
            <a:ext cx="387000" cy="3960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89" name="Google Shape;1389;p118"/>
          <p:cNvSpPr/>
          <p:nvPr/>
        </p:nvSpPr>
        <p:spPr>
          <a:xfrm>
            <a:off x="3335075" y="1175125"/>
            <a:ext cx="956400" cy="89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90" name="Google Shape;1390;p118"/>
          <p:cNvCxnSpPr>
            <a:stCxn id="1389" idx="1"/>
            <a:endCxn id="1389" idx="3"/>
          </p:cNvCxnSpPr>
          <p:nvPr/>
        </p:nvCxnSpPr>
        <p:spPr>
          <a:xfrm>
            <a:off x="3335075" y="1219975"/>
            <a:ext cx="956400" cy="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1" name="Google Shape;1391;p118"/>
          <p:cNvSpPr txBox="1"/>
          <p:nvPr/>
        </p:nvSpPr>
        <p:spPr>
          <a:xfrm>
            <a:off x="3276099" y="1284925"/>
            <a:ext cx="6672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ing Soon"/>
                <a:ea typeface="Coming Soon"/>
                <a:cs typeface="Coming Soon"/>
                <a:sym typeface="Coming Soon"/>
              </a:rPr>
              <a:t>dogAge</a:t>
            </a:r>
            <a:endParaRPr sz="1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92" name="Google Shape;1392;p118"/>
          <p:cNvSpPr/>
          <p:nvPr/>
        </p:nvSpPr>
        <p:spPr>
          <a:xfrm>
            <a:off x="4589000" y="1264853"/>
            <a:ext cx="956400" cy="585300"/>
          </a:xfrm>
          <a:prstGeom prst="rect">
            <a:avLst/>
          </a:prstGeom>
          <a:solidFill>
            <a:srgbClr val="00BEFF">
              <a:alpha val="61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118"/>
          <p:cNvSpPr/>
          <p:nvPr/>
        </p:nvSpPr>
        <p:spPr>
          <a:xfrm>
            <a:off x="5079708" y="1379025"/>
            <a:ext cx="387000" cy="3960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94" name="Google Shape;1394;p118"/>
          <p:cNvSpPr/>
          <p:nvPr/>
        </p:nvSpPr>
        <p:spPr>
          <a:xfrm>
            <a:off x="4589000" y="1175137"/>
            <a:ext cx="956400" cy="89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118"/>
          <p:cNvSpPr txBox="1"/>
          <p:nvPr/>
        </p:nvSpPr>
        <p:spPr>
          <a:xfrm>
            <a:off x="4531724" y="1284925"/>
            <a:ext cx="6672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ing Soon"/>
                <a:ea typeface="Coming Soon"/>
                <a:cs typeface="Coming Soon"/>
                <a:sym typeface="Coming Soon"/>
              </a:rPr>
              <a:t>myAge</a:t>
            </a:r>
            <a:endParaRPr sz="100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396" name="Google Shape;1396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1985" y="4373338"/>
            <a:ext cx="241075" cy="2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2248" y="4383113"/>
            <a:ext cx="241075" cy="2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11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19"/>
          <p:cNvSpPr txBox="1"/>
          <p:nvPr/>
        </p:nvSpPr>
        <p:spPr>
          <a:xfrm>
            <a:off x="208675" y="331625"/>
            <a:ext cx="87918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Proxima Nova"/>
                <a:ea typeface="Proxima Nova"/>
                <a:cs typeface="Proxima Nova"/>
                <a:sym typeface="Proxima Nova"/>
              </a:rPr>
              <a:t>What if my decision requires several steps? </a:t>
            </a:r>
            <a:endParaRPr sz="3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4" name="Google Shape;1404;p119"/>
          <p:cNvSpPr txBox="1"/>
          <p:nvPr/>
        </p:nvSpPr>
        <p:spPr>
          <a:xfrm>
            <a:off x="1224025" y="1471025"/>
            <a:ext cx="6897600" cy="3260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ming Soon"/>
                <a:ea typeface="Coming Soon"/>
                <a:cs typeface="Coming Soon"/>
                <a:sym typeface="Coming Soon"/>
              </a:rPr>
              <a:t>Can I adopt a cat?</a:t>
            </a:r>
            <a:endParaRPr sz="3000" b="1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ng Soon"/>
                <a:ea typeface="Coming Soon"/>
                <a:cs typeface="Coming Soon"/>
                <a:sym typeface="Coming Soon"/>
              </a:rPr>
              <a:t>I can if I have 40 dollars</a:t>
            </a:r>
            <a:endParaRPr sz="300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ng Soon"/>
                <a:ea typeface="Coming Soon"/>
                <a:cs typeface="Coming Soon"/>
                <a:sym typeface="Coming Soon"/>
              </a:rPr>
              <a:t>AND</a:t>
            </a:r>
            <a:endParaRPr sz="300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ng Soon"/>
                <a:ea typeface="Coming Soon"/>
                <a:cs typeface="Coming Soon"/>
                <a:sym typeface="Coming Soon"/>
              </a:rPr>
              <a:t>I am over 14 years old </a:t>
            </a:r>
            <a:endParaRPr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05" name="Google Shape;1405;p119"/>
          <p:cNvSpPr txBox="1"/>
          <p:nvPr/>
        </p:nvSpPr>
        <p:spPr>
          <a:xfrm>
            <a:off x="3048200" y="1805275"/>
            <a:ext cx="41406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1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120"/>
          <p:cNvSpPr/>
          <p:nvPr/>
        </p:nvSpPr>
        <p:spPr>
          <a:xfrm>
            <a:off x="6330952" y="2289991"/>
            <a:ext cx="2319900" cy="1387200"/>
          </a:xfrm>
          <a:prstGeom prst="rect">
            <a:avLst/>
          </a:prstGeom>
          <a:solidFill>
            <a:srgbClr val="00BEFF">
              <a:alpha val="61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20"/>
          <p:cNvSpPr/>
          <p:nvPr/>
        </p:nvSpPr>
        <p:spPr>
          <a:xfrm>
            <a:off x="7521113" y="2560601"/>
            <a:ext cx="938700" cy="9387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13" name="Google Shape;1413;p120"/>
          <p:cNvSpPr/>
          <p:nvPr/>
        </p:nvSpPr>
        <p:spPr>
          <a:xfrm>
            <a:off x="6330952" y="2077346"/>
            <a:ext cx="2319900" cy="212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14" name="Google Shape;1414;p120"/>
          <p:cNvCxnSpPr>
            <a:stCxn id="1413" idx="1"/>
            <a:endCxn id="1413" idx="3"/>
          </p:cNvCxnSpPr>
          <p:nvPr/>
        </p:nvCxnSpPr>
        <p:spPr>
          <a:xfrm>
            <a:off x="6330952" y="2183696"/>
            <a:ext cx="2319900" cy="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5" name="Google Shape;1415;p120"/>
          <p:cNvSpPr txBox="1"/>
          <p:nvPr/>
        </p:nvSpPr>
        <p:spPr>
          <a:xfrm>
            <a:off x="6384514" y="2337542"/>
            <a:ext cx="13629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16" name="Google Shape;1416;p120"/>
          <p:cNvSpPr txBox="1"/>
          <p:nvPr/>
        </p:nvSpPr>
        <p:spPr>
          <a:xfrm>
            <a:off x="643500" y="414425"/>
            <a:ext cx="4593600" cy="168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Can I adopt a cat?</a:t>
            </a:r>
            <a:endParaRPr sz="18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I can if have 40 dollars </a:t>
            </a:r>
            <a:endParaRPr sz="18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AND </a:t>
            </a:r>
            <a:endParaRPr sz="18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I am over 14 years old</a:t>
            </a:r>
            <a:r>
              <a:rPr lang="en" sz="30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endParaRPr sz="3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17" name="Google Shape;1417;p120"/>
          <p:cNvSpPr txBox="1"/>
          <p:nvPr/>
        </p:nvSpPr>
        <p:spPr>
          <a:xfrm>
            <a:off x="643500" y="2164100"/>
            <a:ext cx="47508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 This:</a:t>
            </a: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information do I need to know? 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baggie variable(s) to store that information. Give them names.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With a partner, discuss how the flowchart might be set up. What will the Boolean expression(s) look like? What will be compared? 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8" name="Google Shape;1418;p12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3" name="Google Shape;1423;p121"/>
          <p:cNvCxnSpPr/>
          <p:nvPr/>
        </p:nvCxnSpPr>
        <p:spPr>
          <a:xfrm>
            <a:off x="4479850" y="1316599"/>
            <a:ext cx="0" cy="12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4" name="Google Shape;1424;p121"/>
          <p:cNvSpPr/>
          <p:nvPr/>
        </p:nvSpPr>
        <p:spPr>
          <a:xfrm>
            <a:off x="3930400" y="1488213"/>
            <a:ext cx="1098900" cy="1098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425" name="Google Shape;1425;p121"/>
          <p:cNvCxnSpPr/>
          <p:nvPr/>
        </p:nvCxnSpPr>
        <p:spPr>
          <a:xfrm>
            <a:off x="4795290" y="2336756"/>
            <a:ext cx="2138700" cy="213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6" name="Google Shape;1426;p121"/>
          <p:cNvSpPr/>
          <p:nvPr/>
        </p:nvSpPr>
        <p:spPr>
          <a:xfrm>
            <a:off x="5033074" y="2574524"/>
            <a:ext cx="331800" cy="3318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000"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427" name="Google Shape;1427;p121"/>
          <p:cNvGrpSpPr/>
          <p:nvPr/>
        </p:nvGrpSpPr>
        <p:grpSpPr>
          <a:xfrm flipH="1">
            <a:off x="3378365" y="2336756"/>
            <a:ext cx="807300" cy="807300"/>
            <a:chOff x="4006065" y="3028206"/>
            <a:chExt cx="807300" cy="807300"/>
          </a:xfrm>
        </p:grpSpPr>
        <p:cxnSp>
          <p:nvCxnSpPr>
            <p:cNvPr id="1428" name="Google Shape;1428;p121"/>
            <p:cNvCxnSpPr/>
            <p:nvPr/>
          </p:nvCxnSpPr>
          <p:spPr>
            <a:xfrm>
              <a:off x="4006065" y="3028206"/>
              <a:ext cx="8073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29" name="Google Shape;1429;p121"/>
            <p:cNvSpPr/>
            <p:nvPr/>
          </p:nvSpPr>
          <p:spPr>
            <a:xfrm>
              <a:off x="4243849" y="3265974"/>
              <a:ext cx="331800" cy="3318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oming Soon"/>
                  <a:ea typeface="Coming Soon"/>
                  <a:cs typeface="Coming Soon"/>
                  <a:sym typeface="Coming Soon"/>
                </a:rPr>
                <a:t>true</a:t>
              </a:r>
              <a:endParaRPr sz="10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sp>
        <p:nvSpPr>
          <p:cNvPr id="1430" name="Google Shape;1430;p121"/>
          <p:cNvSpPr txBox="1"/>
          <p:nvPr/>
        </p:nvSpPr>
        <p:spPr>
          <a:xfrm>
            <a:off x="3978100" y="1850300"/>
            <a:ext cx="10512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age &gt; 14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31" name="Google Shape;1431;p121"/>
          <p:cNvSpPr txBox="1"/>
          <p:nvPr/>
        </p:nvSpPr>
        <p:spPr>
          <a:xfrm>
            <a:off x="450200" y="4511325"/>
            <a:ext cx="22926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adopt a cat! 😊</a:t>
            </a:r>
            <a:endParaRPr/>
          </a:p>
        </p:txBody>
      </p:sp>
      <p:sp>
        <p:nvSpPr>
          <p:cNvPr id="1432" name="Google Shape;1432;p121"/>
          <p:cNvSpPr txBox="1"/>
          <p:nvPr/>
        </p:nvSpPr>
        <p:spPr>
          <a:xfrm>
            <a:off x="6309200" y="4511325"/>
            <a:ext cx="25086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can’t adopt a cat. 😞</a:t>
            </a:r>
            <a:endParaRPr/>
          </a:p>
        </p:txBody>
      </p:sp>
      <p:sp>
        <p:nvSpPr>
          <p:cNvPr id="1433" name="Google Shape;1433;p121"/>
          <p:cNvSpPr txBox="1"/>
          <p:nvPr/>
        </p:nvSpPr>
        <p:spPr>
          <a:xfrm>
            <a:off x="6060875" y="765575"/>
            <a:ext cx="2699400" cy="585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it out. I am 17 years old and I have $39 dollars. </a:t>
            </a:r>
            <a:endParaRPr/>
          </a:p>
        </p:txBody>
      </p:sp>
      <p:sp>
        <p:nvSpPr>
          <p:cNvPr id="1434" name="Google Shape;1434;p121"/>
          <p:cNvSpPr/>
          <p:nvPr/>
        </p:nvSpPr>
        <p:spPr>
          <a:xfrm>
            <a:off x="6147200" y="4375725"/>
            <a:ext cx="2905200" cy="710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21"/>
          <p:cNvSpPr txBox="1"/>
          <p:nvPr/>
        </p:nvSpPr>
        <p:spPr>
          <a:xfrm>
            <a:off x="208625" y="485864"/>
            <a:ext cx="2699400" cy="807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Can I adopt a cat? </a:t>
            </a:r>
            <a:r>
              <a:rPr lang="en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I can if I have 40 dollars AND I am over 14 years old. </a:t>
            </a:r>
            <a:endParaRPr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36" name="Google Shape;1436;p121"/>
          <p:cNvSpPr/>
          <p:nvPr/>
        </p:nvSpPr>
        <p:spPr>
          <a:xfrm>
            <a:off x="4599950" y="697941"/>
            <a:ext cx="956400" cy="585300"/>
          </a:xfrm>
          <a:prstGeom prst="rect">
            <a:avLst/>
          </a:prstGeom>
          <a:solidFill>
            <a:srgbClr val="00BEFF">
              <a:alpha val="61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21"/>
          <p:cNvSpPr/>
          <p:nvPr/>
        </p:nvSpPr>
        <p:spPr>
          <a:xfrm>
            <a:off x="5090658" y="812112"/>
            <a:ext cx="387000" cy="3960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38" name="Google Shape;1438;p121"/>
          <p:cNvSpPr/>
          <p:nvPr/>
        </p:nvSpPr>
        <p:spPr>
          <a:xfrm>
            <a:off x="4599950" y="608225"/>
            <a:ext cx="956400" cy="89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39" name="Google Shape;1439;p121"/>
          <p:cNvCxnSpPr>
            <a:stCxn id="1438" idx="1"/>
            <a:endCxn id="1438" idx="3"/>
          </p:cNvCxnSpPr>
          <p:nvPr/>
        </p:nvCxnSpPr>
        <p:spPr>
          <a:xfrm>
            <a:off x="4599950" y="653075"/>
            <a:ext cx="956400" cy="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0" name="Google Shape;1440;p121"/>
          <p:cNvSpPr txBox="1"/>
          <p:nvPr/>
        </p:nvSpPr>
        <p:spPr>
          <a:xfrm>
            <a:off x="4622034" y="718003"/>
            <a:ext cx="5619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ing Soon"/>
                <a:ea typeface="Coming Soon"/>
                <a:cs typeface="Coming Soon"/>
                <a:sym typeface="Coming Soon"/>
              </a:rPr>
              <a:t>age</a:t>
            </a:r>
            <a:endParaRPr sz="1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41" name="Google Shape;1441;p121"/>
          <p:cNvSpPr/>
          <p:nvPr/>
        </p:nvSpPr>
        <p:spPr>
          <a:xfrm>
            <a:off x="3307613" y="697941"/>
            <a:ext cx="956400" cy="585300"/>
          </a:xfrm>
          <a:prstGeom prst="rect">
            <a:avLst/>
          </a:prstGeom>
          <a:solidFill>
            <a:srgbClr val="00BEFF">
              <a:alpha val="61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21"/>
          <p:cNvSpPr/>
          <p:nvPr/>
        </p:nvSpPr>
        <p:spPr>
          <a:xfrm>
            <a:off x="3798320" y="812112"/>
            <a:ext cx="387000" cy="3960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43" name="Google Shape;1443;p121"/>
          <p:cNvSpPr/>
          <p:nvPr/>
        </p:nvSpPr>
        <p:spPr>
          <a:xfrm>
            <a:off x="3307613" y="608225"/>
            <a:ext cx="956400" cy="89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44" name="Google Shape;1444;p121"/>
          <p:cNvCxnSpPr>
            <a:stCxn id="1443" idx="1"/>
            <a:endCxn id="1443" idx="3"/>
          </p:cNvCxnSpPr>
          <p:nvPr/>
        </p:nvCxnSpPr>
        <p:spPr>
          <a:xfrm>
            <a:off x="3307613" y="653075"/>
            <a:ext cx="956400" cy="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5" name="Google Shape;1445;p121"/>
          <p:cNvSpPr txBox="1"/>
          <p:nvPr/>
        </p:nvSpPr>
        <p:spPr>
          <a:xfrm>
            <a:off x="3261287" y="718000"/>
            <a:ext cx="6303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ing Soon"/>
                <a:ea typeface="Coming Soon"/>
                <a:cs typeface="Coming Soon"/>
                <a:sym typeface="Coming Soon"/>
              </a:rPr>
              <a:t>money</a:t>
            </a:r>
            <a:endParaRPr sz="1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46" name="Google Shape;1446;p121"/>
          <p:cNvSpPr/>
          <p:nvPr/>
        </p:nvSpPr>
        <p:spPr>
          <a:xfrm>
            <a:off x="2501300" y="2869863"/>
            <a:ext cx="1098900" cy="1098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47" name="Google Shape;1447;p121"/>
          <p:cNvSpPr txBox="1"/>
          <p:nvPr/>
        </p:nvSpPr>
        <p:spPr>
          <a:xfrm>
            <a:off x="2451550" y="3231975"/>
            <a:ext cx="1308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onsolas"/>
                <a:ea typeface="Consolas"/>
                <a:cs typeface="Consolas"/>
                <a:sym typeface="Consolas"/>
              </a:rPr>
              <a:t>money == 40</a:t>
            </a:r>
            <a:endParaRPr sz="13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448" name="Google Shape;1448;p121"/>
          <p:cNvGrpSpPr/>
          <p:nvPr/>
        </p:nvGrpSpPr>
        <p:grpSpPr>
          <a:xfrm flipH="1">
            <a:off x="1928840" y="3704031"/>
            <a:ext cx="807300" cy="807300"/>
            <a:chOff x="4006065" y="3028206"/>
            <a:chExt cx="807300" cy="807300"/>
          </a:xfrm>
        </p:grpSpPr>
        <p:cxnSp>
          <p:nvCxnSpPr>
            <p:cNvPr id="1449" name="Google Shape;1449;p121"/>
            <p:cNvCxnSpPr/>
            <p:nvPr/>
          </p:nvCxnSpPr>
          <p:spPr>
            <a:xfrm>
              <a:off x="4006065" y="3028206"/>
              <a:ext cx="8073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50" name="Google Shape;1450;p121"/>
            <p:cNvSpPr/>
            <p:nvPr/>
          </p:nvSpPr>
          <p:spPr>
            <a:xfrm>
              <a:off x="4243849" y="3265974"/>
              <a:ext cx="331800" cy="3318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oming Soon"/>
                  <a:ea typeface="Coming Soon"/>
                  <a:cs typeface="Coming Soon"/>
                  <a:sym typeface="Coming Soon"/>
                </a:rPr>
                <a:t>true</a:t>
              </a:r>
              <a:endParaRPr sz="10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cxnSp>
        <p:nvCxnSpPr>
          <p:cNvPr id="1451" name="Google Shape;1451;p121"/>
          <p:cNvCxnSpPr/>
          <p:nvPr/>
        </p:nvCxnSpPr>
        <p:spPr>
          <a:xfrm>
            <a:off x="3378365" y="3694606"/>
            <a:ext cx="3566100" cy="7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52" name="Google Shape;1452;p121"/>
          <p:cNvSpPr/>
          <p:nvPr/>
        </p:nvSpPr>
        <p:spPr>
          <a:xfrm>
            <a:off x="4479849" y="3820599"/>
            <a:ext cx="331800" cy="3318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53" name="Google Shape;1453;p121"/>
          <p:cNvSpPr txBox="1"/>
          <p:nvPr/>
        </p:nvSpPr>
        <p:spPr>
          <a:xfrm>
            <a:off x="5053425" y="805563"/>
            <a:ext cx="3759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17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54" name="Google Shape;1454;p121"/>
          <p:cNvSpPr txBox="1"/>
          <p:nvPr/>
        </p:nvSpPr>
        <p:spPr>
          <a:xfrm>
            <a:off x="3797250" y="802038"/>
            <a:ext cx="5241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39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455" name="Google Shape;1455;p121"/>
          <p:cNvCxnSpPr/>
          <p:nvPr/>
        </p:nvCxnSpPr>
        <p:spPr>
          <a:xfrm>
            <a:off x="4479850" y="1316599"/>
            <a:ext cx="0" cy="129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456" name="Google Shape;1456;p121"/>
          <p:cNvGrpSpPr/>
          <p:nvPr/>
        </p:nvGrpSpPr>
        <p:grpSpPr>
          <a:xfrm>
            <a:off x="3930401" y="1764747"/>
            <a:ext cx="551329" cy="545100"/>
            <a:chOff x="3930401" y="1764747"/>
            <a:chExt cx="551329" cy="545100"/>
          </a:xfrm>
        </p:grpSpPr>
        <p:sp>
          <p:nvSpPr>
            <p:cNvPr id="1457" name="Google Shape;1457;p121"/>
            <p:cNvSpPr/>
            <p:nvPr/>
          </p:nvSpPr>
          <p:spPr>
            <a:xfrm rot="1261609">
              <a:off x="4036577" y="1832163"/>
              <a:ext cx="386995" cy="395995"/>
            </a:xfrm>
            <a:prstGeom prst="foldedCorner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sp>
          <p:nvSpPr>
            <p:cNvPr id="1458" name="Google Shape;1458;p121"/>
            <p:cNvSpPr txBox="1"/>
            <p:nvPr/>
          </p:nvSpPr>
          <p:spPr>
            <a:xfrm rot="1262251">
              <a:off x="3996768" y="1817591"/>
              <a:ext cx="376066" cy="439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oming Soon"/>
                  <a:ea typeface="Coming Soon"/>
                  <a:cs typeface="Coming Soon"/>
                  <a:sym typeface="Coming Soon"/>
                </a:rPr>
                <a:t>17</a:t>
              </a:r>
              <a:endParaRPr sz="1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cxnSp>
        <p:nvCxnSpPr>
          <p:cNvPr id="1459" name="Google Shape;1459;p121"/>
          <p:cNvCxnSpPr/>
          <p:nvPr/>
        </p:nvCxnSpPr>
        <p:spPr>
          <a:xfrm flipH="1">
            <a:off x="4205150" y="993825"/>
            <a:ext cx="559500" cy="918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460" name="Google Shape;1460;p121"/>
          <p:cNvSpPr/>
          <p:nvPr/>
        </p:nvSpPr>
        <p:spPr>
          <a:xfrm rot="-834485">
            <a:off x="4219620" y="1777272"/>
            <a:ext cx="520458" cy="52075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61" name="Google Shape;1461;p121"/>
          <p:cNvSpPr/>
          <p:nvPr/>
        </p:nvSpPr>
        <p:spPr>
          <a:xfrm rot="-458927">
            <a:off x="3148879" y="2271026"/>
            <a:ext cx="884198" cy="601448"/>
          </a:xfrm>
          <a:custGeom>
            <a:avLst/>
            <a:gdLst/>
            <a:ahLst/>
            <a:cxnLst/>
            <a:rect l="l" t="t" r="r" b="b"/>
            <a:pathLst>
              <a:path w="35368" h="24058" extrusionOk="0">
                <a:moveTo>
                  <a:pt x="35368" y="1342"/>
                </a:moveTo>
                <a:cubicBezTo>
                  <a:pt x="34889" y="1150"/>
                  <a:pt x="33595" y="384"/>
                  <a:pt x="32493" y="192"/>
                </a:cubicBezTo>
                <a:cubicBezTo>
                  <a:pt x="31391" y="0"/>
                  <a:pt x="29905" y="48"/>
                  <a:pt x="28755" y="192"/>
                </a:cubicBezTo>
                <a:cubicBezTo>
                  <a:pt x="27605" y="336"/>
                  <a:pt x="26694" y="671"/>
                  <a:pt x="25592" y="1054"/>
                </a:cubicBezTo>
                <a:cubicBezTo>
                  <a:pt x="24490" y="1437"/>
                  <a:pt x="23148" y="1677"/>
                  <a:pt x="22141" y="2492"/>
                </a:cubicBezTo>
                <a:cubicBezTo>
                  <a:pt x="21135" y="3307"/>
                  <a:pt x="20368" y="4457"/>
                  <a:pt x="19553" y="5943"/>
                </a:cubicBezTo>
                <a:cubicBezTo>
                  <a:pt x="18738" y="7429"/>
                  <a:pt x="18212" y="10352"/>
                  <a:pt x="17253" y="11406"/>
                </a:cubicBezTo>
                <a:cubicBezTo>
                  <a:pt x="16295" y="12460"/>
                  <a:pt x="15623" y="11838"/>
                  <a:pt x="13802" y="12269"/>
                </a:cubicBezTo>
                <a:cubicBezTo>
                  <a:pt x="11981" y="12700"/>
                  <a:pt x="8483" y="13179"/>
                  <a:pt x="6326" y="13994"/>
                </a:cubicBezTo>
                <a:cubicBezTo>
                  <a:pt x="4170" y="14809"/>
                  <a:pt x="1870" y="15959"/>
                  <a:pt x="863" y="17157"/>
                </a:cubicBezTo>
                <a:cubicBezTo>
                  <a:pt x="-143" y="18355"/>
                  <a:pt x="431" y="20033"/>
                  <a:pt x="287" y="21183"/>
                </a:cubicBezTo>
                <a:cubicBezTo>
                  <a:pt x="143" y="22333"/>
                  <a:pt x="48" y="23579"/>
                  <a:pt x="0" y="24058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sp>
      <p:grpSp>
        <p:nvGrpSpPr>
          <p:cNvPr id="1462" name="Google Shape;1462;p121"/>
          <p:cNvGrpSpPr/>
          <p:nvPr/>
        </p:nvGrpSpPr>
        <p:grpSpPr>
          <a:xfrm>
            <a:off x="2501300" y="3135735"/>
            <a:ext cx="584944" cy="540408"/>
            <a:chOff x="2501300" y="3135735"/>
            <a:chExt cx="584944" cy="540408"/>
          </a:xfrm>
        </p:grpSpPr>
        <p:sp>
          <p:nvSpPr>
            <p:cNvPr id="1463" name="Google Shape;1463;p121"/>
            <p:cNvSpPr/>
            <p:nvPr/>
          </p:nvSpPr>
          <p:spPr>
            <a:xfrm rot="-1012591">
              <a:off x="2554395" y="3232511"/>
              <a:ext cx="386987" cy="395986"/>
            </a:xfrm>
            <a:prstGeom prst="foldedCorner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sp>
          <p:nvSpPr>
            <p:cNvPr id="1464" name="Google Shape;1464;p121"/>
            <p:cNvSpPr txBox="1"/>
            <p:nvPr/>
          </p:nvSpPr>
          <p:spPr>
            <a:xfrm rot="-1012591">
              <a:off x="2531731" y="3205619"/>
              <a:ext cx="524082" cy="287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oming Soon"/>
                  <a:ea typeface="Coming Soon"/>
                  <a:cs typeface="Coming Soon"/>
                  <a:sym typeface="Coming Soon"/>
                </a:rPr>
                <a:t>39</a:t>
              </a:r>
              <a:endParaRPr sz="1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cxnSp>
        <p:nvCxnSpPr>
          <p:cNvPr id="1465" name="Google Shape;1465;p121"/>
          <p:cNvCxnSpPr/>
          <p:nvPr/>
        </p:nvCxnSpPr>
        <p:spPr>
          <a:xfrm flipH="1">
            <a:off x="2832575" y="1002488"/>
            <a:ext cx="686100" cy="2283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466" name="Google Shape;1466;p121"/>
          <p:cNvSpPr/>
          <p:nvPr/>
        </p:nvSpPr>
        <p:spPr>
          <a:xfrm rot="639735">
            <a:off x="2790510" y="3158934"/>
            <a:ext cx="520486" cy="520781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67" name="Google Shape;1467;p121"/>
          <p:cNvSpPr/>
          <p:nvPr/>
        </p:nvSpPr>
        <p:spPr>
          <a:xfrm>
            <a:off x="3630475" y="3421529"/>
            <a:ext cx="2889850" cy="914175"/>
          </a:xfrm>
          <a:custGeom>
            <a:avLst/>
            <a:gdLst/>
            <a:ahLst/>
            <a:cxnLst/>
            <a:rect l="l" t="t" r="r" b="b"/>
            <a:pathLst>
              <a:path w="115594" h="36567" extrusionOk="0">
                <a:moveTo>
                  <a:pt x="0" y="6374"/>
                </a:moveTo>
                <a:cubicBezTo>
                  <a:pt x="815" y="5607"/>
                  <a:pt x="3116" y="2780"/>
                  <a:pt x="4889" y="1774"/>
                </a:cubicBezTo>
                <a:cubicBezTo>
                  <a:pt x="6662" y="768"/>
                  <a:pt x="8675" y="624"/>
                  <a:pt x="10640" y="336"/>
                </a:cubicBezTo>
                <a:cubicBezTo>
                  <a:pt x="12605" y="48"/>
                  <a:pt x="14857" y="0"/>
                  <a:pt x="16678" y="48"/>
                </a:cubicBezTo>
                <a:cubicBezTo>
                  <a:pt x="18499" y="96"/>
                  <a:pt x="20032" y="96"/>
                  <a:pt x="21566" y="623"/>
                </a:cubicBezTo>
                <a:cubicBezTo>
                  <a:pt x="23100" y="1150"/>
                  <a:pt x="24634" y="2013"/>
                  <a:pt x="25880" y="3211"/>
                </a:cubicBezTo>
                <a:cubicBezTo>
                  <a:pt x="27126" y="4409"/>
                  <a:pt x="28085" y="6374"/>
                  <a:pt x="29043" y="7812"/>
                </a:cubicBezTo>
                <a:cubicBezTo>
                  <a:pt x="30001" y="9250"/>
                  <a:pt x="30192" y="11598"/>
                  <a:pt x="31630" y="11838"/>
                </a:cubicBezTo>
                <a:cubicBezTo>
                  <a:pt x="33068" y="12078"/>
                  <a:pt x="35944" y="10017"/>
                  <a:pt x="37669" y="9250"/>
                </a:cubicBezTo>
                <a:cubicBezTo>
                  <a:pt x="39394" y="8483"/>
                  <a:pt x="40161" y="7764"/>
                  <a:pt x="41982" y="7237"/>
                </a:cubicBezTo>
                <a:cubicBezTo>
                  <a:pt x="43803" y="6710"/>
                  <a:pt x="46439" y="6231"/>
                  <a:pt x="48596" y="6087"/>
                </a:cubicBezTo>
                <a:cubicBezTo>
                  <a:pt x="50753" y="5943"/>
                  <a:pt x="52909" y="5943"/>
                  <a:pt x="54922" y="6374"/>
                </a:cubicBezTo>
                <a:cubicBezTo>
                  <a:pt x="56935" y="6805"/>
                  <a:pt x="58996" y="7764"/>
                  <a:pt x="60673" y="8675"/>
                </a:cubicBezTo>
                <a:cubicBezTo>
                  <a:pt x="62350" y="9586"/>
                  <a:pt x="63884" y="10305"/>
                  <a:pt x="64986" y="11838"/>
                </a:cubicBezTo>
                <a:cubicBezTo>
                  <a:pt x="66088" y="13372"/>
                  <a:pt x="66615" y="16247"/>
                  <a:pt x="67286" y="17876"/>
                </a:cubicBezTo>
                <a:cubicBezTo>
                  <a:pt x="67957" y="19505"/>
                  <a:pt x="67958" y="21279"/>
                  <a:pt x="69012" y="21614"/>
                </a:cubicBezTo>
                <a:cubicBezTo>
                  <a:pt x="70066" y="21950"/>
                  <a:pt x="71839" y="20464"/>
                  <a:pt x="73612" y="19889"/>
                </a:cubicBezTo>
                <a:cubicBezTo>
                  <a:pt x="75385" y="19314"/>
                  <a:pt x="77734" y="18356"/>
                  <a:pt x="79651" y="18164"/>
                </a:cubicBezTo>
                <a:cubicBezTo>
                  <a:pt x="81568" y="17972"/>
                  <a:pt x="82958" y="18547"/>
                  <a:pt x="85114" y="18739"/>
                </a:cubicBezTo>
                <a:cubicBezTo>
                  <a:pt x="87271" y="18931"/>
                  <a:pt x="90290" y="18835"/>
                  <a:pt x="92590" y="19314"/>
                </a:cubicBezTo>
                <a:cubicBezTo>
                  <a:pt x="94891" y="19793"/>
                  <a:pt x="96377" y="20416"/>
                  <a:pt x="98917" y="21614"/>
                </a:cubicBezTo>
                <a:cubicBezTo>
                  <a:pt x="101457" y="22812"/>
                  <a:pt x="105769" y="24874"/>
                  <a:pt x="107830" y="26503"/>
                </a:cubicBezTo>
                <a:cubicBezTo>
                  <a:pt x="109891" y="28133"/>
                  <a:pt x="109987" y="29714"/>
                  <a:pt x="111281" y="31391"/>
                </a:cubicBezTo>
                <a:cubicBezTo>
                  <a:pt x="112575" y="33068"/>
                  <a:pt x="114875" y="35704"/>
                  <a:pt x="115594" y="36567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sp>
      <p:sp>
        <p:nvSpPr>
          <p:cNvPr id="1468" name="Google Shape;1468;p12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469" name="Google Shape;1469;p121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470" name="Google Shape;1470;p121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21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21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22"/>
          <p:cNvSpPr txBox="1"/>
          <p:nvPr/>
        </p:nvSpPr>
        <p:spPr>
          <a:xfrm>
            <a:off x="357400" y="1736725"/>
            <a:ext cx="4000800" cy="2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Logical Operators: 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&amp;&amp;   AND</a:t>
            </a:r>
            <a:endParaRPr sz="3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||   OR</a:t>
            </a:r>
            <a:endParaRPr sz="3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nsolas"/>
                <a:ea typeface="Consolas"/>
                <a:cs typeface="Consolas"/>
                <a:sym typeface="Consolas"/>
              </a:rPr>
              <a:t>!    NOT</a:t>
            </a:r>
            <a:endParaRPr sz="3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78" name="Google Shape;1478;p122"/>
          <p:cNvSpPr txBox="1"/>
          <p:nvPr/>
        </p:nvSpPr>
        <p:spPr>
          <a:xfrm>
            <a:off x="299450" y="352550"/>
            <a:ext cx="8354400" cy="1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Boolean values are a type of information, so they can also be evaluated in a Boolean expression using </a:t>
            </a: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logical operators.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479" name="Google Shape;1479;p122"/>
          <p:cNvGrpSpPr/>
          <p:nvPr/>
        </p:nvGrpSpPr>
        <p:grpSpPr>
          <a:xfrm>
            <a:off x="5013957" y="1914013"/>
            <a:ext cx="3313958" cy="1346598"/>
            <a:chOff x="3027657" y="1825107"/>
            <a:chExt cx="2366775" cy="961718"/>
          </a:xfrm>
        </p:grpSpPr>
        <p:sp>
          <p:nvSpPr>
            <p:cNvPr id="1480" name="Google Shape;1480;p122"/>
            <p:cNvSpPr/>
            <p:nvPr/>
          </p:nvSpPr>
          <p:spPr>
            <a:xfrm>
              <a:off x="3027657" y="1825107"/>
              <a:ext cx="811800" cy="8118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latin typeface="Coming Soon"/>
                  <a:ea typeface="Coming Soon"/>
                  <a:cs typeface="Coming Soon"/>
                  <a:sym typeface="Coming Soon"/>
                </a:rPr>
                <a:t>true</a:t>
              </a:r>
              <a:endParaRPr sz="36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sp>
          <p:nvSpPr>
            <p:cNvPr id="1481" name="Google Shape;1481;p122"/>
            <p:cNvSpPr/>
            <p:nvPr/>
          </p:nvSpPr>
          <p:spPr>
            <a:xfrm>
              <a:off x="4582632" y="1825107"/>
              <a:ext cx="811800" cy="8118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latin typeface="Coming Soon"/>
                  <a:ea typeface="Coming Soon"/>
                  <a:cs typeface="Coming Soon"/>
                  <a:sym typeface="Coming Soon"/>
                </a:rPr>
                <a:t>false</a:t>
              </a:r>
              <a:endParaRPr sz="36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sp>
          <p:nvSpPr>
            <p:cNvPr id="1482" name="Google Shape;1482;p122"/>
            <p:cNvSpPr txBox="1"/>
            <p:nvPr/>
          </p:nvSpPr>
          <p:spPr>
            <a:xfrm>
              <a:off x="3921725" y="1864025"/>
              <a:ext cx="660900" cy="9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Consolas"/>
                  <a:ea typeface="Consolas"/>
                  <a:cs typeface="Consolas"/>
                  <a:sym typeface="Consolas"/>
                </a:rPr>
                <a:t>&amp;&amp;</a:t>
              </a:r>
              <a:endParaRPr sz="48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483" name="Google Shape;1483;p122"/>
          <p:cNvSpPr/>
          <p:nvPr/>
        </p:nvSpPr>
        <p:spPr>
          <a:xfrm>
            <a:off x="5013950" y="1914025"/>
            <a:ext cx="3314100" cy="1146900"/>
          </a:xfrm>
          <a:prstGeom prst="rect">
            <a:avLst/>
          </a:prstGeom>
          <a:solidFill>
            <a:srgbClr val="D5D5D5">
              <a:alpha val="62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22"/>
          <p:cNvSpPr/>
          <p:nvPr/>
        </p:nvSpPr>
        <p:spPr>
          <a:xfrm rot="1082984">
            <a:off x="5881284" y="1534080"/>
            <a:ext cx="1721520" cy="172152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85" name="Google Shape;1485;p122"/>
          <p:cNvSpPr txBox="1"/>
          <p:nvPr/>
        </p:nvSpPr>
        <p:spPr>
          <a:xfrm>
            <a:off x="4426700" y="3860025"/>
            <a:ext cx="4488600" cy="1072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If something is true and (&amp;&amp;) false, it evaluates to false.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6" name="Google Shape;1486;p12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487" name="Google Shape;1487;p122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488" name="Google Shape;1488;p122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22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22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23"/>
          <p:cNvSpPr txBox="1"/>
          <p:nvPr/>
        </p:nvSpPr>
        <p:spPr>
          <a:xfrm>
            <a:off x="777375" y="584300"/>
            <a:ext cx="7785600" cy="42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Let’s take a look at </a:t>
            </a: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Truth Tables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In the next few slides, we are going to change the color of the sticky notes a little bit. Boolean values will still be on blue stickies, but true will be a dark blue, and false a light blue.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6" name="Google Shape;1496;p123"/>
          <p:cNvSpPr/>
          <p:nvPr/>
        </p:nvSpPr>
        <p:spPr>
          <a:xfrm>
            <a:off x="3617548" y="3633180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97" name="Google Shape;1497;p123"/>
          <p:cNvSpPr/>
          <p:nvPr/>
        </p:nvSpPr>
        <p:spPr>
          <a:xfrm>
            <a:off x="4960223" y="3633180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98" name="Google Shape;1498;p12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24"/>
          <p:cNvSpPr txBox="1"/>
          <p:nvPr/>
        </p:nvSpPr>
        <p:spPr>
          <a:xfrm>
            <a:off x="299450" y="265925"/>
            <a:ext cx="83544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Truth Tables - used in evaluating Boolean expressions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4" name="Google Shape;1504;p124"/>
          <p:cNvSpPr txBox="1"/>
          <p:nvPr/>
        </p:nvSpPr>
        <p:spPr>
          <a:xfrm>
            <a:off x="458625" y="885125"/>
            <a:ext cx="3125100" cy="454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&amp;&amp;   AND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05" name="Google Shape;1505;p124"/>
          <p:cNvSpPr/>
          <p:nvPr/>
        </p:nvSpPr>
        <p:spPr>
          <a:xfrm>
            <a:off x="458623" y="240285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06" name="Google Shape;1506;p124"/>
          <p:cNvSpPr/>
          <p:nvPr/>
        </p:nvSpPr>
        <p:spPr>
          <a:xfrm>
            <a:off x="1666600" y="240285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07" name="Google Shape;1507;p124"/>
          <p:cNvSpPr txBox="1"/>
          <p:nvPr/>
        </p:nvSpPr>
        <p:spPr>
          <a:xfrm>
            <a:off x="1198643" y="2435068"/>
            <a:ext cx="5469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&amp;&amp;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08" name="Google Shape;1508;p124"/>
          <p:cNvSpPr/>
          <p:nvPr/>
        </p:nvSpPr>
        <p:spPr>
          <a:xfrm>
            <a:off x="2911675" y="240285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509" name="Google Shape;1509;p124"/>
          <p:cNvCxnSpPr/>
          <p:nvPr/>
        </p:nvCxnSpPr>
        <p:spPr>
          <a:xfrm>
            <a:off x="2476138" y="2700950"/>
            <a:ext cx="32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0" name="Google Shape;1510;p124"/>
          <p:cNvSpPr/>
          <p:nvPr/>
        </p:nvSpPr>
        <p:spPr>
          <a:xfrm>
            <a:off x="458623" y="14875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11" name="Google Shape;1511;p124"/>
          <p:cNvSpPr/>
          <p:nvPr/>
        </p:nvSpPr>
        <p:spPr>
          <a:xfrm>
            <a:off x="1666600" y="14875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12" name="Google Shape;1512;p124"/>
          <p:cNvSpPr txBox="1"/>
          <p:nvPr/>
        </p:nvSpPr>
        <p:spPr>
          <a:xfrm>
            <a:off x="1198643" y="1519718"/>
            <a:ext cx="5469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&amp;&amp;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13" name="Google Shape;1513;p124"/>
          <p:cNvSpPr/>
          <p:nvPr/>
        </p:nvSpPr>
        <p:spPr>
          <a:xfrm>
            <a:off x="2911675" y="14875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514" name="Google Shape;1514;p124"/>
          <p:cNvCxnSpPr/>
          <p:nvPr/>
        </p:nvCxnSpPr>
        <p:spPr>
          <a:xfrm>
            <a:off x="2476138" y="1785600"/>
            <a:ext cx="32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5" name="Google Shape;1515;p124"/>
          <p:cNvSpPr/>
          <p:nvPr/>
        </p:nvSpPr>
        <p:spPr>
          <a:xfrm>
            <a:off x="458623" y="33182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16" name="Google Shape;1516;p124"/>
          <p:cNvSpPr/>
          <p:nvPr/>
        </p:nvSpPr>
        <p:spPr>
          <a:xfrm>
            <a:off x="1666600" y="33182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	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17" name="Google Shape;1517;p124"/>
          <p:cNvSpPr txBox="1"/>
          <p:nvPr/>
        </p:nvSpPr>
        <p:spPr>
          <a:xfrm>
            <a:off x="1198643" y="3350418"/>
            <a:ext cx="5469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&amp;&amp;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18" name="Google Shape;1518;p124"/>
          <p:cNvSpPr/>
          <p:nvPr/>
        </p:nvSpPr>
        <p:spPr>
          <a:xfrm>
            <a:off x="2911675" y="33182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519" name="Google Shape;1519;p124"/>
          <p:cNvCxnSpPr/>
          <p:nvPr/>
        </p:nvCxnSpPr>
        <p:spPr>
          <a:xfrm>
            <a:off x="2476138" y="3616300"/>
            <a:ext cx="32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0" name="Google Shape;1520;p124"/>
          <p:cNvSpPr/>
          <p:nvPr/>
        </p:nvSpPr>
        <p:spPr>
          <a:xfrm>
            <a:off x="458623" y="4265780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21" name="Google Shape;1521;p124"/>
          <p:cNvSpPr/>
          <p:nvPr/>
        </p:nvSpPr>
        <p:spPr>
          <a:xfrm>
            <a:off x="1666600" y="4265780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22" name="Google Shape;1522;p124"/>
          <p:cNvSpPr txBox="1"/>
          <p:nvPr/>
        </p:nvSpPr>
        <p:spPr>
          <a:xfrm>
            <a:off x="1198643" y="4297993"/>
            <a:ext cx="5469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&amp;&amp;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23" name="Google Shape;1523;p124"/>
          <p:cNvSpPr/>
          <p:nvPr/>
        </p:nvSpPr>
        <p:spPr>
          <a:xfrm>
            <a:off x="2911675" y="4265780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524" name="Google Shape;1524;p124"/>
          <p:cNvCxnSpPr/>
          <p:nvPr/>
        </p:nvCxnSpPr>
        <p:spPr>
          <a:xfrm>
            <a:off x="2476138" y="4563875"/>
            <a:ext cx="32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5" name="Google Shape;1525;p124"/>
          <p:cNvSpPr txBox="1"/>
          <p:nvPr/>
        </p:nvSpPr>
        <p:spPr>
          <a:xfrm>
            <a:off x="4047425" y="1560100"/>
            <a:ext cx="38892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true and true evaluate to: </a:t>
            </a:r>
            <a:endParaRPr sz="1800" b="1"/>
          </a:p>
        </p:txBody>
      </p:sp>
      <p:sp>
        <p:nvSpPr>
          <p:cNvPr id="1526" name="Google Shape;1526;p124"/>
          <p:cNvSpPr txBox="1"/>
          <p:nvPr/>
        </p:nvSpPr>
        <p:spPr>
          <a:xfrm>
            <a:off x="4047425" y="2456500"/>
            <a:ext cx="37524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true and false evaluate to: </a:t>
            </a:r>
            <a:endParaRPr sz="1800" b="1"/>
          </a:p>
        </p:txBody>
      </p:sp>
      <p:sp>
        <p:nvSpPr>
          <p:cNvPr id="1527" name="Google Shape;1527;p124"/>
          <p:cNvSpPr txBox="1"/>
          <p:nvPr/>
        </p:nvSpPr>
        <p:spPr>
          <a:xfrm>
            <a:off x="4047425" y="3397450"/>
            <a:ext cx="29910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false and true evaluate to: </a:t>
            </a:r>
            <a:endParaRPr sz="1800" b="1"/>
          </a:p>
        </p:txBody>
      </p:sp>
      <p:sp>
        <p:nvSpPr>
          <p:cNvPr id="1528" name="Google Shape;1528;p124"/>
          <p:cNvSpPr txBox="1"/>
          <p:nvPr/>
        </p:nvSpPr>
        <p:spPr>
          <a:xfrm>
            <a:off x="4047425" y="4338375"/>
            <a:ext cx="29910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false and false evaluate to: </a:t>
            </a:r>
            <a:endParaRPr sz="1800" b="1"/>
          </a:p>
        </p:txBody>
      </p:sp>
      <p:sp>
        <p:nvSpPr>
          <p:cNvPr id="1529" name="Google Shape;1529;p12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530" name="Google Shape;1530;p124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531" name="Google Shape;1531;p124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24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24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4" name="Google Shape;1534;p124"/>
          <p:cNvSpPr txBox="1"/>
          <p:nvPr/>
        </p:nvSpPr>
        <p:spPr>
          <a:xfrm>
            <a:off x="6713625" y="1558200"/>
            <a:ext cx="62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true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535" name="Google Shape;1535;p124"/>
          <p:cNvSpPr txBox="1"/>
          <p:nvPr/>
        </p:nvSpPr>
        <p:spPr>
          <a:xfrm>
            <a:off x="6789825" y="2472600"/>
            <a:ext cx="984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false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536" name="Google Shape;1536;p124"/>
          <p:cNvSpPr txBox="1"/>
          <p:nvPr/>
        </p:nvSpPr>
        <p:spPr>
          <a:xfrm>
            <a:off x="6789825" y="3405475"/>
            <a:ext cx="984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false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537" name="Google Shape;1537;p124"/>
          <p:cNvSpPr txBox="1"/>
          <p:nvPr/>
        </p:nvSpPr>
        <p:spPr>
          <a:xfrm>
            <a:off x="6952025" y="4338400"/>
            <a:ext cx="984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false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538" name="Google Shape;1538;p124"/>
          <p:cNvSpPr/>
          <p:nvPr/>
        </p:nvSpPr>
        <p:spPr>
          <a:xfrm>
            <a:off x="4289075" y="814275"/>
            <a:ext cx="4331700" cy="4331700"/>
          </a:xfrm>
          <a:prstGeom prst="octagon">
            <a:avLst>
              <a:gd name="adj" fmla="val 29289"/>
            </a:avLst>
          </a:prstGeom>
          <a:solidFill>
            <a:srgbClr val="D9D2E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128713" dist="19050" dir="5400000" algn="bl" rotWithShape="0">
              <a:srgbClr val="000000">
                <a:alpha val="8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&amp;&amp;</a:t>
            </a:r>
            <a:endParaRPr sz="6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Both must be true for the Boolean expression to evaluate as true.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25"/>
          <p:cNvSpPr txBox="1"/>
          <p:nvPr/>
        </p:nvSpPr>
        <p:spPr>
          <a:xfrm>
            <a:off x="3959100" y="352550"/>
            <a:ext cx="50466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Do This: </a:t>
            </a: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With a partner, predict the results for each line in the </a:t>
            </a:r>
            <a:r>
              <a:rPr lang="en" sz="2400">
                <a:highlight>
                  <a:srgbClr val="D9D9D9"/>
                </a:highlight>
                <a:latin typeface="Proxima Nova"/>
                <a:ea typeface="Proxima Nova"/>
                <a:cs typeface="Proxima Nova"/>
                <a:sym typeface="Proxima Nova"/>
              </a:rPr>
              <a:t>|| OR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table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4" name="Google Shape;1544;p125"/>
          <p:cNvSpPr txBox="1"/>
          <p:nvPr/>
        </p:nvSpPr>
        <p:spPr>
          <a:xfrm>
            <a:off x="458625" y="885125"/>
            <a:ext cx="3125100" cy="454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||  OR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45" name="Google Shape;1545;p125"/>
          <p:cNvSpPr/>
          <p:nvPr/>
        </p:nvSpPr>
        <p:spPr>
          <a:xfrm>
            <a:off x="458623" y="240285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46" name="Google Shape;1546;p125"/>
          <p:cNvSpPr/>
          <p:nvPr/>
        </p:nvSpPr>
        <p:spPr>
          <a:xfrm>
            <a:off x="1666600" y="240285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47" name="Google Shape;1547;p125"/>
          <p:cNvSpPr txBox="1"/>
          <p:nvPr/>
        </p:nvSpPr>
        <p:spPr>
          <a:xfrm>
            <a:off x="1198643" y="2435068"/>
            <a:ext cx="5469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||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48" name="Google Shape;1548;p125"/>
          <p:cNvSpPr/>
          <p:nvPr/>
        </p:nvSpPr>
        <p:spPr>
          <a:xfrm>
            <a:off x="2911675" y="240285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549" name="Google Shape;1549;p125"/>
          <p:cNvCxnSpPr/>
          <p:nvPr/>
        </p:nvCxnSpPr>
        <p:spPr>
          <a:xfrm>
            <a:off x="2476138" y="2700950"/>
            <a:ext cx="32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50" name="Google Shape;1550;p125"/>
          <p:cNvSpPr/>
          <p:nvPr/>
        </p:nvSpPr>
        <p:spPr>
          <a:xfrm>
            <a:off x="458623" y="14875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51" name="Google Shape;1551;p125"/>
          <p:cNvSpPr/>
          <p:nvPr/>
        </p:nvSpPr>
        <p:spPr>
          <a:xfrm>
            <a:off x="1666600" y="14875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52" name="Google Shape;1552;p125"/>
          <p:cNvSpPr txBox="1"/>
          <p:nvPr/>
        </p:nvSpPr>
        <p:spPr>
          <a:xfrm>
            <a:off x="1198643" y="1519718"/>
            <a:ext cx="5469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||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3" name="Google Shape;1553;p125"/>
          <p:cNvSpPr/>
          <p:nvPr/>
        </p:nvSpPr>
        <p:spPr>
          <a:xfrm>
            <a:off x="2911675" y="14875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554" name="Google Shape;1554;p125"/>
          <p:cNvCxnSpPr/>
          <p:nvPr/>
        </p:nvCxnSpPr>
        <p:spPr>
          <a:xfrm>
            <a:off x="2476138" y="1785600"/>
            <a:ext cx="32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55" name="Google Shape;1555;p125"/>
          <p:cNvSpPr/>
          <p:nvPr/>
        </p:nvSpPr>
        <p:spPr>
          <a:xfrm>
            <a:off x="458623" y="33182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56" name="Google Shape;1556;p125"/>
          <p:cNvSpPr/>
          <p:nvPr/>
        </p:nvSpPr>
        <p:spPr>
          <a:xfrm>
            <a:off x="1666600" y="33182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	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57" name="Google Shape;1557;p125"/>
          <p:cNvSpPr txBox="1"/>
          <p:nvPr/>
        </p:nvSpPr>
        <p:spPr>
          <a:xfrm>
            <a:off x="1198643" y="3350418"/>
            <a:ext cx="5469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||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8" name="Google Shape;1558;p125"/>
          <p:cNvSpPr/>
          <p:nvPr/>
        </p:nvSpPr>
        <p:spPr>
          <a:xfrm>
            <a:off x="2911675" y="33182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559" name="Google Shape;1559;p125"/>
          <p:cNvCxnSpPr/>
          <p:nvPr/>
        </p:nvCxnSpPr>
        <p:spPr>
          <a:xfrm>
            <a:off x="2476138" y="3616300"/>
            <a:ext cx="32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0" name="Google Shape;1560;p125"/>
          <p:cNvSpPr/>
          <p:nvPr/>
        </p:nvSpPr>
        <p:spPr>
          <a:xfrm>
            <a:off x="458623" y="4265780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61" name="Google Shape;1561;p125"/>
          <p:cNvSpPr/>
          <p:nvPr/>
        </p:nvSpPr>
        <p:spPr>
          <a:xfrm>
            <a:off x="1666600" y="4265780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62" name="Google Shape;1562;p125"/>
          <p:cNvSpPr txBox="1"/>
          <p:nvPr/>
        </p:nvSpPr>
        <p:spPr>
          <a:xfrm>
            <a:off x="1198643" y="4297993"/>
            <a:ext cx="5469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||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63" name="Google Shape;1563;p125"/>
          <p:cNvSpPr/>
          <p:nvPr/>
        </p:nvSpPr>
        <p:spPr>
          <a:xfrm>
            <a:off x="2911675" y="4265780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564" name="Google Shape;1564;p125"/>
          <p:cNvCxnSpPr/>
          <p:nvPr/>
        </p:nvCxnSpPr>
        <p:spPr>
          <a:xfrm>
            <a:off x="2476138" y="4563875"/>
            <a:ext cx="32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5" name="Google Shape;1565;p125"/>
          <p:cNvSpPr txBox="1"/>
          <p:nvPr/>
        </p:nvSpPr>
        <p:spPr>
          <a:xfrm>
            <a:off x="4047425" y="1560100"/>
            <a:ext cx="33213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true or true evaluates to: </a:t>
            </a:r>
            <a:endParaRPr sz="1800" b="1"/>
          </a:p>
        </p:txBody>
      </p:sp>
      <p:sp>
        <p:nvSpPr>
          <p:cNvPr id="1566" name="Google Shape;1566;p125"/>
          <p:cNvSpPr txBox="1"/>
          <p:nvPr/>
        </p:nvSpPr>
        <p:spPr>
          <a:xfrm>
            <a:off x="4047425" y="2456500"/>
            <a:ext cx="37524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true or false evaluates to: </a:t>
            </a:r>
            <a:endParaRPr sz="1800" b="1"/>
          </a:p>
        </p:txBody>
      </p:sp>
      <p:sp>
        <p:nvSpPr>
          <p:cNvPr id="1567" name="Google Shape;1567;p125"/>
          <p:cNvSpPr txBox="1"/>
          <p:nvPr/>
        </p:nvSpPr>
        <p:spPr>
          <a:xfrm>
            <a:off x="4047425" y="3397438"/>
            <a:ext cx="35295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false or true evaluates to: </a:t>
            </a:r>
            <a:endParaRPr sz="1800" b="1"/>
          </a:p>
        </p:txBody>
      </p:sp>
      <p:sp>
        <p:nvSpPr>
          <p:cNvPr id="1568" name="Google Shape;1568;p125"/>
          <p:cNvSpPr txBox="1"/>
          <p:nvPr/>
        </p:nvSpPr>
        <p:spPr>
          <a:xfrm>
            <a:off x="4047425" y="4338375"/>
            <a:ext cx="36159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false or false evaluates to: </a:t>
            </a:r>
            <a:endParaRPr sz="1800" b="1"/>
          </a:p>
        </p:txBody>
      </p:sp>
      <p:sp>
        <p:nvSpPr>
          <p:cNvPr id="1569" name="Google Shape;1569;p125"/>
          <p:cNvSpPr txBox="1"/>
          <p:nvPr/>
        </p:nvSpPr>
        <p:spPr>
          <a:xfrm>
            <a:off x="2874575" y="1560100"/>
            <a:ext cx="717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/>
          </a:p>
        </p:txBody>
      </p:sp>
      <p:sp>
        <p:nvSpPr>
          <p:cNvPr id="1570" name="Google Shape;1570;p125"/>
          <p:cNvSpPr txBox="1"/>
          <p:nvPr/>
        </p:nvSpPr>
        <p:spPr>
          <a:xfrm>
            <a:off x="2874575" y="2475450"/>
            <a:ext cx="717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/>
          </a:p>
        </p:txBody>
      </p:sp>
      <p:sp>
        <p:nvSpPr>
          <p:cNvPr id="1571" name="Google Shape;1571;p125"/>
          <p:cNvSpPr txBox="1"/>
          <p:nvPr/>
        </p:nvSpPr>
        <p:spPr>
          <a:xfrm>
            <a:off x="2834213" y="3370600"/>
            <a:ext cx="717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/>
          </a:p>
        </p:txBody>
      </p:sp>
      <p:sp>
        <p:nvSpPr>
          <p:cNvPr id="1572" name="Google Shape;1572;p125"/>
          <p:cNvSpPr txBox="1"/>
          <p:nvPr/>
        </p:nvSpPr>
        <p:spPr>
          <a:xfrm>
            <a:off x="2888875" y="4338375"/>
            <a:ext cx="717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/>
          </a:p>
        </p:txBody>
      </p:sp>
      <p:sp>
        <p:nvSpPr>
          <p:cNvPr id="1573" name="Google Shape;1573;p125"/>
          <p:cNvSpPr txBox="1"/>
          <p:nvPr/>
        </p:nvSpPr>
        <p:spPr>
          <a:xfrm>
            <a:off x="6615175" y="1560100"/>
            <a:ext cx="717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true</a:t>
            </a:r>
            <a:endParaRPr b="1"/>
          </a:p>
        </p:txBody>
      </p:sp>
      <p:sp>
        <p:nvSpPr>
          <p:cNvPr id="1574" name="Google Shape;1574;p125"/>
          <p:cNvSpPr txBox="1"/>
          <p:nvPr/>
        </p:nvSpPr>
        <p:spPr>
          <a:xfrm>
            <a:off x="6687075" y="2456525"/>
            <a:ext cx="717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true</a:t>
            </a:r>
            <a:endParaRPr b="1"/>
          </a:p>
        </p:txBody>
      </p:sp>
      <p:sp>
        <p:nvSpPr>
          <p:cNvPr id="1575" name="Google Shape;1575;p125"/>
          <p:cNvSpPr txBox="1"/>
          <p:nvPr/>
        </p:nvSpPr>
        <p:spPr>
          <a:xfrm>
            <a:off x="6651125" y="3397450"/>
            <a:ext cx="717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true</a:t>
            </a:r>
            <a:endParaRPr b="1"/>
          </a:p>
        </p:txBody>
      </p:sp>
      <p:sp>
        <p:nvSpPr>
          <p:cNvPr id="1576" name="Google Shape;1576;p125"/>
          <p:cNvSpPr txBox="1"/>
          <p:nvPr/>
        </p:nvSpPr>
        <p:spPr>
          <a:xfrm>
            <a:off x="6816200" y="4338375"/>
            <a:ext cx="717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false</a:t>
            </a:r>
            <a:endParaRPr b="1"/>
          </a:p>
        </p:txBody>
      </p:sp>
      <p:sp>
        <p:nvSpPr>
          <p:cNvPr id="1577" name="Google Shape;1577;p125"/>
          <p:cNvSpPr/>
          <p:nvPr/>
        </p:nvSpPr>
        <p:spPr>
          <a:xfrm>
            <a:off x="4255400" y="573000"/>
            <a:ext cx="4331700" cy="4331700"/>
          </a:xfrm>
          <a:prstGeom prst="octagon">
            <a:avLst>
              <a:gd name="adj" fmla="val 29289"/>
            </a:avLst>
          </a:prstGeom>
          <a:solidFill>
            <a:srgbClr val="D9D2E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128713" dist="19050" dir="5400000" algn="bl" rotWithShape="0">
              <a:srgbClr val="000000">
                <a:alpha val="8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||</a:t>
            </a:r>
            <a:endParaRPr sz="6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Either may be true for the Boolean expression to evaluate as true.</a:t>
            </a:r>
            <a:endParaRPr sz="2400" b="1"/>
          </a:p>
        </p:txBody>
      </p:sp>
      <p:sp>
        <p:nvSpPr>
          <p:cNvPr id="1578" name="Google Shape;1578;p125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579" name="Google Shape;1579;p125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580" name="Google Shape;1580;p125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25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25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126"/>
          <p:cNvSpPr txBox="1"/>
          <p:nvPr/>
        </p:nvSpPr>
        <p:spPr>
          <a:xfrm>
            <a:off x="3967325" y="407975"/>
            <a:ext cx="50466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400">
                <a:highlight>
                  <a:srgbClr val="D9D9D9"/>
                </a:highlight>
                <a:latin typeface="Proxima Nova"/>
                <a:ea typeface="Proxima Nova"/>
                <a:cs typeface="Proxima Nova"/>
                <a:sym typeface="Proxima Nova"/>
              </a:rPr>
              <a:t>! NOT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table is easy! The results are the opposite of the Boolean value.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8" name="Google Shape;1588;p126"/>
          <p:cNvSpPr txBox="1"/>
          <p:nvPr/>
        </p:nvSpPr>
        <p:spPr>
          <a:xfrm>
            <a:off x="458625" y="885125"/>
            <a:ext cx="3125100" cy="454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! NOT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89" name="Google Shape;1589;p126"/>
          <p:cNvSpPr/>
          <p:nvPr/>
        </p:nvSpPr>
        <p:spPr>
          <a:xfrm>
            <a:off x="1199350" y="163575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90" name="Google Shape;1590;p126"/>
          <p:cNvSpPr txBox="1"/>
          <p:nvPr/>
        </p:nvSpPr>
        <p:spPr>
          <a:xfrm>
            <a:off x="731393" y="1667968"/>
            <a:ext cx="5469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!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91" name="Google Shape;1591;p126"/>
          <p:cNvSpPr/>
          <p:nvPr/>
        </p:nvSpPr>
        <p:spPr>
          <a:xfrm>
            <a:off x="2444425" y="163575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592" name="Google Shape;1592;p126"/>
          <p:cNvCxnSpPr/>
          <p:nvPr/>
        </p:nvCxnSpPr>
        <p:spPr>
          <a:xfrm>
            <a:off x="2008888" y="1933850"/>
            <a:ext cx="32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3" name="Google Shape;1593;p126"/>
          <p:cNvSpPr/>
          <p:nvPr/>
        </p:nvSpPr>
        <p:spPr>
          <a:xfrm>
            <a:off x="1199350" y="25511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94" name="Google Shape;1594;p126"/>
          <p:cNvSpPr txBox="1"/>
          <p:nvPr/>
        </p:nvSpPr>
        <p:spPr>
          <a:xfrm>
            <a:off x="731393" y="2583318"/>
            <a:ext cx="5469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!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95" name="Google Shape;1595;p126"/>
          <p:cNvSpPr/>
          <p:nvPr/>
        </p:nvSpPr>
        <p:spPr>
          <a:xfrm>
            <a:off x="2444425" y="2551105"/>
            <a:ext cx="672000" cy="6720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596" name="Google Shape;1596;p126"/>
          <p:cNvCxnSpPr/>
          <p:nvPr/>
        </p:nvCxnSpPr>
        <p:spPr>
          <a:xfrm>
            <a:off x="2008888" y="2849200"/>
            <a:ext cx="32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7" name="Google Shape;1597;p126"/>
          <p:cNvSpPr txBox="1"/>
          <p:nvPr/>
        </p:nvSpPr>
        <p:spPr>
          <a:xfrm>
            <a:off x="3511913" y="1786475"/>
            <a:ext cx="24585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not true evaluates to: </a:t>
            </a:r>
            <a:endParaRPr sz="1800" b="1"/>
          </a:p>
        </p:txBody>
      </p:sp>
      <p:sp>
        <p:nvSpPr>
          <p:cNvPr id="1598" name="Google Shape;1598;p126"/>
          <p:cNvSpPr txBox="1"/>
          <p:nvPr/>
        </p:nvSpPr>
        <p:spPr>
          <a:xfrm>
            <a:off x="3511925" y="2623700"/>
            <a:ext cx="25233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not false evaluates to: </a:t>
            </a:r>
            <a:endParaRPr sz="1800" b="1"/>
          </a:p>
        </p:txBody>
      </p:sp>
      <p:sp>
        <p:nvSpPr>
          <p:cNvPr id="1599" name="Google Shape;1599;p126"/>
          <p:cNvSpPr txBox="1"/>
          <p:nvPr/>
        </p:nvSpPr>
        <p:spPr>
          <a:xfrm>
            <a:off x="2407325" y="1708350"/>
            <a:ext cx="717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/>
          </a:p>
        </p:txBody>
      </p:sp>
      <p:sp>
        <p:nvSpPr>
          <p:cNvPr id="1600" name="Google Shape;1600;p126"/>
          <p:cNvSpPr txBox="1"/>
          <p:nvPr/>
        </p:nvSpPr>
        <p:spPr>
          <a:xfrm>
            <a:off x="2407325" y="2623700"/>
            <a:ext cx="717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/>
          </a:p>
        </p:txBody>
      </p:sp>
      <p:sp>
        <p:nvSpPr>
          <p:cNvPr id="1601" name="Google Shape;1601;p126"/>
          <p:cNvSpPr txBox="1"/>
          <p:nvPr/>
        </p:nvSpPr>
        <p:spPr>
          <a:xfrm>
            <a:off x="5853175" y="1786475"/>
            <a:ext cx="717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false</a:t>
            </a:r>
            <a:endParaRPr b="1"/>
          </a:p>
        </p:txBody>
      </p:sp>
      <p:sp>
        <p:nvSpPr>
          <p:cNvPr id="1602" name="Google Shape;1602;p126"/>
          <p:cNvSpPr txBox="1"/>
          <p:nvPr/>
        </p:nvSpPr>
        <p:spPr>
          <a:xfrm>
            <a:off x="5853175" y="2623688"/>
            <a:ext cx="7176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true</a:t>
            </a:r>
            <a:endParaRPr b="1"/>
          </a:p>
        </p:txBody>
      </p:sp>
      <p:sp>
        <p:nvSpPr>
          <p:cNvPr id="1603" name="Google Shape;1603;p12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604" name="Google Shape;1604;p126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605" name="Google Shape;1605;p126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26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26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27"/>
          <p:cNvSpPr txBox="1"/>
          <p:nvPr/>
        </p:nvSpPr>
        <p:spPr>
          <a:xfrm>
            <a:off x="208675" y="331625"/>
            <a:ext cx="87918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Use logical operators to combine several Boolean expressions into one expression.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3" name="Google Shape;1613;p127"/>
          <p:cNvSpPr txBox="1"/>
          <p:nvPr/>
        </p:nvSpPr>
        <p:spPr>
          <a:xfrm>
            <a:off x="1123200" y="1601875"/>
            <a:ext cx="6897600" cy="3260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ming Soon"/>
                <a:ea typeface="Coming Soon"/>
                <a:cs typeface="Coming Soon"/>
                <a:sym typeface="Coming Soon"/>
              </a:rPr>
              <a:t>Can I adopt a cat?</a:t>
            </a:r>
            <a:endParaRPr sz="3000" b="1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ng Soon"/>
                <a:ea typeface="Coming Soon"/>
                <a:cs typeface="Coming Soon"/>
                <a:sym typeface="Coming Soon"/>
              </a:rPr>
              <a:t>I can if I have 40 dollars</a:t>
            </a:r>
            <a:endParaRPr sz="300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ng Soon"/>
                <a:ea typeface="Coming Soon"/>
                <a:cs typeface="Coming Soon"/>
                <a:sym typeface="Coming Soon"/>
              </a:rPr>
              <a:t>AND</a:t>
            </a:r>
            <a:endParaRPr sz="300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ng Soon"/>
                <a:ea typeface="Coming Soon"/>
                <a:cs typeface="Coming Soon"/>
                <a:sym typeface="Coming Soon"/>
              </a:rPr>
              <a:t>I am over 14 years old</a:t>
            </a:r>
            <a:endParaRPr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14" name="Google Shape;1614;p127"/>
          <p:cNvSpPr txBox="1"/>
          <p:nvPr/>
        </p:nvSpPr>
        <p:spPr>
          <a:xfrm>
            <a:off x="3048200" y="1805275"/>
            <a:ext cx="41406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2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0" name="Google Shape;1620;p128"/>
          <p:cNvCxnSpPr/>
          <p:nvPr/>
        </p:nvCxnSpPr>
        <p:spPr>
          <a:xfrm>
            <a:off x="4479850" y="1316599"/>
            <a:ext cx="0" cy="12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1" name="Google Shape;1621;p128"/>
          <p:cNvSpPr/>
          <p:nvPr/>
        </p:nvSpPr>
        <p:spPr>
          <a:xfrm>
            <a:off x="3410500" y="1510662"/>
            <a:ext cx="2138700" cy="21387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622" name="Google Shape;1622;p128"/>
          <p:cNvCxnSpPr/>
          <p:nvPr/>
        </p:nvCxnSpPr>
        <p:spPr>
          <a:xfrm>
            <a:off x="5090640" y="3121681"/>
            <a:ext cx="812700" cy="81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3" name="Google Shape;1623;p128"/>
          <p:cNvSpPr/>
          <p:nvPr/>
        </p:nvSpPr>
        <p:spPr>
          <a:xfrm>
            <a:off x="5287074" y="3307699"/>
            <a:ext cx="331800" cy="3318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24" name="Google Shape;1624;p128"/>
          <p:cNvSpPr txBox="1"/>
          <p:nvPr/>
        </p:nvSpPr>
        <p:spPr>
          <a:xfrm>
            <a:off x="2905900" y="2341113"/>
            <a:ext cx="3204300" cy="483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money == 40 &amp;&amp; age &gt; 14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25" name="Google Shape;1625;p128"/>
          <p:cNvSpPr txBox="1"/>
          <p:nvPr/>
        </p:nvSpPr>
        <p:spPr>
          <a:xfrm>
            <a:off x="888925" y="3957425"/>
            <a:ext cx="22926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adopt a cat! 😊</a:t>
            </a:r>
            <a:endParaRPr/>
          </a:p>
        </p:txBody>
      </p:sp>
      <p:sp>
        <p:nvSpPr>
          <p:cNvPr id="1626" name="Google Shape;1626;p128"/>
          <p:cNvSpPr txBox="1"/>
          <p:nvPr/>
        </p:nvSpPr>
        <p:spPr>
          <a:xfrm>
            <a:off x="5765550" y="3960125"/>
            <a:ext cx="25086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can’t adopt a cat. 😞</a:t>
            </a:r>
            <a:endParaRPr/>
          </a:p>
        </p:txBody>
      </p:sp>
      <p:sp>
        <p:nvSpPr>
          <p:cNvPr id="1627" name="Google Shape;1627;p128"/>
          <p:cNvSpPr txBox="1"/>
          <p:nvPr/>
        </p:nvSpPr>
        <p:spPr>
          <a:xfrm>
            <a:off x="6060875" y="765575"/>
            <a:ext cx="2699400" cy="585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it out. I am 15 years old and I have $40 dollars. </a:t>
            </a:r>
            <a:endParaRPr/>
          </a:p>
        </p:txBody>
      </p:sp>
      <p:sp>
        <p:nvSpPr>
          <p:cNvPr id="1628" name="Google Shape;1628;p128"/>
          <p:cNvSpPr/>
          <p:nvPr/>
        </p:nvSpPr>
        <p:spPr>
          <a:xfrm>
            <a:off x="723275" y="3839150"/>
            <a:ext cx="2905200" cy="710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28"/>
          <p:cNvSpPr txBox="1"/>
          <p:nvPr/>
        </p:nvSpPr>
        <p:spPr>
          <a:xfrm>
            <a:off x="269950" y="465725"/>
            <a:ext cx="2785500" cy="812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Can I adopt a cat? </a:t>
            </a:r>
            <a:r>
              <a:rPr lang="en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I can if I have 40 dollars AND I am over 14 years old. </a:t>
            </a:r>
            <a:endParaRPr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30" name="Google Shape;1630;p128"/>
          <p:cNvSpPr/>
          <p:nvPr/>
        </p:nvSpPr>
        <p:spPr>
          <a:xfrm>
            <a:off x="4599950" y="697941"/>
            <a:ext cx="956400" cy="585300"/>
          </a:xfrm>
          <a:prstGeom prst="rect">
            <a:avLst/>
          </a:prstGeom>
          <a:solidFill>
            <a:srgbClr val="00BEFF">
              <a:alpha val="61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28"/>
          <p:cNvSpPr/>
          <p:nvPr/>
        </p:nvSpPr>
        <p:spPr>
          <a:xfrm>
            <a:off x="5090658" y="812112"/>
            <a:ext cx="387000" cy="3960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32" name="Google Shape;1632;p128"/>
          <p:cNvSpPr/>
          <p:nvPr/>
        </p:nvSpPr>
        <p:spPr>
          <a:xfrm>
            <a:off x="4599950" y="608225"/>
            <a:ext cx="956400" cy="89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3" name="Google Shape;1633;p128"/>
          <p:cNvCxnSpPr>
            <a:stCxn id="1632" idx="1"/>
            <a:endCxn id="1632" idx="3"/>
          </p:cNvCxnSpPr>
          <p:nvPr/>
        </p:nvCxnSpPr>
        <p:spPr>
          <a:xfrm>
            <a:off x="4599950" y="653075"/>
            <a:ext cx="956400" cy="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4" name="Google Shape;1634;p128"/>
          <p:cNvSpPr txBox="1"/>
          <p:nvPr/>
        </p:nvSpPr>
        <p:spPr>
          <a:xfrm>
            <a:off x="4622034" y="718003"/>
            <a:ext cx="5619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ing Soon"/>
                <a:ea typeface="Coming Soon"/>
                <a:cs typeface="Coming Soon"/>
                <a:sym typeface="Coming Soon"/>
              </a:rPr>
              <a:t>age</a:t>
            </a:r>
            <a:endParaRPr sz="1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35" name="Google Shape;1635;p128"/>
          <p:cNvSpPr/>
          <p:nvPr/>
        </p:nvSpPr>
        <p:spPr>
          <a:xfrm>
            <a:off x="3307613" y="697941"/>
            <a:ext cx="956400" cy="585300"/>
          </a:xfrm>
          <a:prstGeom prst="rect">
            <a:avLst/>
          </a:prstGeom>
          <a:solidFill>
            <a:srgbClr val="00BEFF">
              <a:alpha val="61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28"/>
          <p:cNvSpPr/>
          <p:nvPr/>
        </p:nvSpPr>
        <p:spPr>
          <a:xfrm>
            <a:off x="3798320" y="812112"/>
            <a:ext cx="387000" cy="3960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37" name="Google Shape;1637;p128"/>
          <p:cNvSpPr/>
          <p:nvPr/>
        </p:nvSpPr>
        <p:spPr>
          <a:xfrm>
            <a:off x="3307613" y="608225"/>
            <a:ext cx="956400" cy="897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8" name="Google Shape;1638;p128"/>
          <p:cNvCxnSpPr>
            <a:stCxn id="1637" idx="1"/>
            <a:endCxn id="1637" idx="3"/>
          </p:cNvCxnSpPr>
          <p:nvPr/>
        </p:nvCxnSpPr>
        <p:spPr>
          <a:xfrm>
            <a:off x="3307613" y="653075"/>
            <a:ext cx="956400" cy="0"/>
          </a:xfrm>
          <a:prstGeom prst="straightConnector1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9" name="Google Shape;1639;p128"/>
          <p:cNvSpPr txBox="1"/>
          <p:nvPr/>
        </p:nvSpPr>
        <p:spPr>
          <a:xfrm>
            <a:off x="3261287" y="718000"/>
            <a:ext cx="6303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ming Soon"/>
                <a:ea typeface="Coming Soon"/>
                <a:cs typeface="Coming Soon"/>
                <a:sym typeface="Coming Soon"/>
              </a:rPr>
              <a:t>money</a:t>
            </a:r>
            <a:endParaRPr sz="1000"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640" name="Google Shape;1640;p128"/>
          <p:cNvGrpSpPr/>
          <p:nvPr/>
        </p:nvGrpSpPr>
        <p:grpSpPr>
          <a:xfrm flipH="1">
            <a:off x="3055453" y="3121681"/>
            <a:ext cx="807300" cy="807300"/>
            <a:chOff x="4006065" y="3028206"/>
            <a:chExt cx="807300" cy="807300"/>
          </a:xfrm>
        </p:grpSpPr>
        <p:cxnSp>
          <p:nvCxnSpPr>
            <p:cNvPr id="1641" name="Google Shape;1641;p128"/>
            <p:cNvCxnSpPr/>
            <p:nvPr/>
          </p:nvCxnSpPr>
          <p:spPr>
            <a:xfrm>
              <a:off x="4006065" y="3028206"/>
              <a:ext cx="807300" cy="8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42" name="Google Shape;1642;p128"/>
            <p:cNvSpPr/>
            <p:nvPr/>
          </p:nvSpPr>
          <p:spPr>
            <a:xfrm>
              <a:off x="4243849" y="3265974"/>
              <a:ext cx="331800" cy="331800"/>
            </a:xfrm>
            <a:prstGeom prst="foldedCorner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oming Soon"/>
                  <a:ea typeface="Coming Soon"/>
                  <a:cs typeface="Coming Soon"/>
                  <a:sym typeface="Coming Soon"/>
                </a:rPr>
                <a:t>true</a:t>
              </a:r>
              <a:endParaRPr sz="10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sp>
        <p:nvSpPr>
          <p:cNvPr id="1643" name="Google Shape;1643;p128"/>
          <p:cNvSpPr txBox="1"/>
          <p:nvPr/>
        </p:nvSpPr>
        <p:spPr>
          <a:xfrm>
            <a:off x="5063150" y="790350"/>
            <a:ext cx="4959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15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44" name="Google Shape;1644;p128"/>
          <p:cNvSpPr txBox="1"/>
          <p:nvPr/>
        </p:nvSpPr>
        <p:spPr>
          <a:xfrm>
            <a:off x="3797250" y="802038"/>
            <a:ext cx="5241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40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1645" name="Google Shape;1645;p128"/>
          <p:cNvCxnSpPr/>
          <p:nvPr/>
        </p:nvCxnSpPr>
        <p:spPr>
          <a:xfrm>
            <a:off x="4479850" y="1316599"/>
            <a:ext cx="0" cy="129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6" name="Google Shape;1646;p128"/>
          <p:cNvCxnSpPr/>
          <p:nvPr/>
        </p:nvCxnSpPr>
        <p:spPr>
          <a:xfrm flipH="1">
            <a:off x="3332950" y="1018813"/>
            <a:ext cx="185700" cy="1329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647" name="Google Shape;1647;p128"/>
          <p:cNvSpPr/>
          <p:nvPr/>
        </p:nvSpPr>
        <p:spPr>
          <a:xfrm rot="-458927">
            <a:off x="2876954" y="3031063"/>
            <a:ext cx="884198" cy="601448"/>
          </a:xfrm>
          <a:custGeom>
            <a:avLst/>
            <a:gdLst/>
            <a:ahLst/>
            <a:cxnLst/>
            <a:rect l="l" t="t" r="r" b="b"/>
            <a:pathLst>
              <a:path w="35368" h="24058" extrusionOk="0">
                <a:moveTo>
                  <a:pt x="35368" y="1342"/>
                </a:moveTo>
                <a:cubicBezTo>
                  <a:pt x="34889" y="1150"/>
                  <a:pt x="33595" y="384"/>
                  <a:pt x="32493" y="192"/>
                </a:cubicBezTo>
                <a:cubicBezTo>
                  <a:pt x="31391" y="0"/>
                  <a:pt x="29905" y="48"/>
                  <a:pt x="28755" y="192"/>
                </a:cubicBezTo>
                <a:cubicBezTo>
                  <a:pt x="27605" y="336"/>
                  <a:pt x="26694" y="671"/>
                  <a:pt x="25592" y="1054"/>
                </a:cubicBezTo>
                <a:cubicBezTo>
                  <a:pt x="24490" y="1437"/>
                  <a:pt x="23148" y="1677"/>
                  <a:pt x="22141" y="2492"/>
                </a:cubicBezTo>
                <a:cubicBezTo>
                  <a:pt x="21135" y="3307"/>
                  <a:pt x="20368" y="4457"/>
                  <a:pt x="19553" y="5943"/>
                </a:cubicBezTo>
                <a:cubicBezTo>
                  <a:pt x="18738" y="7429"/>
                  <a:pt x="18212" y="10352"/>
                  <a:pt x="17253" y="11406"/>
                </a:cubicBezTo>
                <a:cubicBezTo>
                  <a:pt x="16295" y="12460"/>
                  <a:pt x="15623" y="11838"/>
                  <a:pt x="13802" y="12269"/>
                </a:cubicBezTo>
                <a:cubicBezTo>
                  <a:pt x="11981" y="12700"/>
                  <a:pt x="8483" y="13179"/>
                  <a:pt x="6326" y="13994"/>
                </a:cubicBezTo>
                <a:cubicBezTo>
                  <a:pt x="4170" y="14809"/>
                  <a:pt x="1870" y="15959"/>
                  <a:pt x="863" y="17157"/>
                </a:cubicBezTo>
                <a:cubicBezTo>
                  <a:pt x="-143" y="18355"/>
                  <a:pt x="431" y="20033"/>
                  <a:pt x="287" y="21183"/>
                </a:cubicBezTo>
                <a:cubicBezTo>
                  <a:pt x="143" y="22333"/>
                  <a:pt x="48" y="23579"/>
                  <a:pt x="0" y="24058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sp>
      <p:grpSp>
        <p:nvGrpSpPr>
          <p:cNvPr id="1648" name="Google Shape;1648;p128"/>
          <p:cNvGrpSpPr/>
          <p:nvPr/>
        </p:nvGrpSpPr>
        <p:grpSpPr>
          <a:xfrm rot="-1012591">
            <a:off x="3103107" y="2417314"/>
            <a:ext cx="524082" cy="406061"/>
            <a:chOff x="3949650" y="954438"/>
            <a:chExt cx="524100" cy="406075"/>
          </a:xfrm>
        </p:grpSpPr>
        <p:sp>
          <p:nvSpPr>
            <p:cNvPr id="1649" name="Google Shape;1649;p128"/>
            <p:cNvSpPr/>
            <p:nvPr/>
          </p:nvSpPr>
          <p:spPr>
            <a:xfrm>
              <a:off x="3950720" y="964512"/>
              <a:ext cx="387000" cy="396000"/>
            </a:xfrm>
            <a:prstGeom prst="foldedCorner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sp>
          <p:nvSpPr>
            <p:cNvPr id="1650" name="Google Shape;1650;p128"/>
            <p:cNvSpPr txBox="1"/>
            <p:nvPr/>
          </p:nvSpPr>
          <p:spPr>
            <a:xfrm>
              <a:off x="3949650" y="954438"/>
              <a:ext cx="5241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oming Soon"/>
                  <a:ea typeface="Coming Soon"/>
                  <a:cs typeface="Coming Soon"/>
                  <a:sym typeface="Coming Soon"/>
                </a:rPr>
                <a:t>40</a:t>
              </a:r>
              <a:endParaRPr sz="1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grpSp>
        <p:nvGrpSpPr>
          <p:cNvPr id="1651" name="Google Shape;1651;p128"/>
          <p:cNvGrpSpPr/>
          <p:nvPr/>
        </p:nvGrpSpPr>
        <p:grpSpPr>
          <a:xfrm rot="1261609">
            <a:off x="4915067" y="2410284"/>
            <a:ext cx="446994" cy="439494"/>
            <a:chOff x="1762417" y="1956105"/>
            <a:chExt cx="447000" cy="439500"/>
          </a:xfrm>
        </p:grpSpPr>
        <p:sp>
          <p:nvSpPr>
            <p:cNvPr id="1652" name="Google Shape;1652;p128"/>
            <p:cNvSpPr/>
            <p:nvPr/>
          </p:nvSpPr>
          <p:spPr>
            <a:xfrm>
              <a:off x="1799658" y="1962662"/>
              <a:ext cx="387000" cy="396000"/>
            </a:xfrm>
            <a:prstGeom prst="foldedCorner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  <p:sp>
          <p:nvSpPr>
            <p:cNvPr id="1653" name="Google Shape;1653;p128"/>
            <p:cNvSpPr txBox="1"/>
            <p:nvPr/>
          </p:nvSpPr>
          <p:spPr>
            <a:xfrm>
              <a:off x="1762417" y="1956105"/>
              <a:ext cx="4470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oming Soon"/>
                  <a:ea typeface="Coming Soon"/>
                  <a:cs typeface="Coming Soon"/>
                  <a:sym typeface="Coming Soon"/>
                </a:rPr>
                <a:t>15</a:t>
              </a:r>
              <a:endParaRPr sz="1800">
                <a:latin typeface="Coming Soon"/>
                <a:ea typeface="Coming Soon"/>
                <a:cs typeface="Coming Soon"/>
                <a:sym typeface="Coming Soon"/>
              </a:endParaRPr>
            </a:p>
          </p:txBody>
        </p:sp>
      </p:grpSp>
      <p:cxnSp>
        <p:nvCxnSpPr>
          <p:cNvPr id="1654" name="Google Shape;1654;p128"/>
          <p:cNvCxnSpPr/>
          <p:nvPr/>
        </p:nvCxnSpPr>
        <p:spPr>
          <a:xfrm>
            <a:off x="4851100" y="1018813"/>
            <a:ext cx="252300" cy="1437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655" name="Google Shape;1655;p128"/>
          <p:cNvSpPr/>
          <p:nvPr/>
        </p:nvSpPr>
        <p:spPr>
          <a:xfrm>
            <a:off x="2904825" y="2330950"/>
            <a:ext cx="1575000" cy="483300"/>
          </a:xfrm>
          <a:prstGeom prst="rect">
            <a:avLst/>
          </a:prstGeom>
          <a:solidFill>
            <a:srgbClr val="D5D5D5">
              <a:alpha val="62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28"/>
          <p:cNvSpPr/>
          <p:nvPr/>
        </p:nvSpPr>
        <p:spPr>
          <a:xfrm>
            <a:off x="4896800" y="2332300"/>
            <a:ext cx="1213500" cy="483300"/>
          </a:xfrm>
          <a:prstGeom prst="rect">
            <a:avLst/>
          </a:prstGeom>
          <a:solidFill>
            <a:srgbClr val="D5D5D5">
              <a:alpha val="62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7" name="Google Shape;1657;p128"/>
          <p:cNvGrpSpPr/>
          <p:nvPr/>
        </p:nvGrpSpPr>
        <p:grpSpPr>
          <a:xfrm>
            <a:off x="100275" y="2209950"/>
            <a:ext cx="2647800" cy="721223"/>
            <a:chOff x="100275" y="2209950"/>
            <a:chExt cx="2647800" cy="721223"/>
          </a:xfrm>
        </p:grpSpPr>
        <p:sp>
          <p:nvSpPr>
            <p:cNvPr id="1658" name="Google Shape;1658;p128"/>
            <p:cNvSpPr/>
            <p:nvPr/>
          </p:nvSpPr>
          <p:spPr>
            <a:xfrm>
              <a:off x="100275" y="2209950"/>
              <a:ext cx="2647800" cy="7137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9" name="Google Shape;1659;p128"/>
            <p:cNvGrpSpPr/>
            <p:nvPr/>
          </p:nvGrpSpPr>
          <p:grpSpPr>
            <a:xfrm>
              <a:off x="180519" y="2274214"/>
              <a:ext cx="2505042" cy="656959"/>
              <a:chOff x="458623" y="1487505"/>
              <a:chExt cx="3125053" cy="794773"/>
            </a:xfrm>
          </p:grpSpPr>
          <p:sp>
            <p:nvSpPr>
              <p:cNvPr id="1660" name="Google Shape;1660;p128"/>
              <p:cNvSpPr/>
              <p:nvPr/>
            </p:nvSpPr>
            <p:spPr>
              <a:xfrm>
                <a:off x="458623" y="1487505"/>
                <a:ext cx="672000" cy="672000"/>
              </a:xfrm>
              <a:prstGeom prst="foldedCorner">
                <a:avLst>
                  <a:gd name="adj" fmla="val 16667"/>
                </a:avLst>
              </a:prstGeom>
              <a:solidFill>
                <a:srgbClr val="6FA8D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Coming Soon"/>
                    <a:ea typeface="Coming Soon"/>
                    <a:cs typeface="Coming Soon"/>
                    <a:sym typeface="Coming Soon"/>
                  </a:rPr>
                  <a:t>true</a:t>
                </a:r>
                <a:endParaRPr sz="1800">
                  <a:latin typeface="Coming Soon"/>
                  <a:ea typeface="Coming Soon"/>
                  <a:cs typeface="Coming Soon"/>
                  <a:sym typeface="Coming Soon"/>
                </a:endParaRPr>
              </a:p>
            </p:txBody>
          </p:sp>
          <p:sp>
            <p:nvSpPr>
              <p:cNvPr id="1661" name="Google Shape;1661;p128"/>
              <p:cNvSpPr/>
              <p:nvPr/>
            </p:nvSpPr>
            <p:spPr>
              <a:xfrm>
                <a:off x="1666600" y="1487505"/>
                <a:ext cx="672000" cy="672000"/>
              </a:xfrm>
              <a:prstGeom prst="foldedCorner">
                <a:avLst>
                  <a:gd name="adj" fmla="val 16667"/>
                </a:avLst>
              </a:prstGeom>
              <a:solidFill>
                <a:srgbClr val="6FA8D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Coming Soon"/>
                    <a:ea typeface="Coming Soon"/>
                    <a:cs typeface="Coming Soon"/>
                    <a:sym typeface="Coming Soon"/>
                  </a:rPr>
                  <a:t>true</a:t>
                </a:r>
                <a:endParaRPr sz="1800">
                  <a:latin typeface="Coming Soon"/>
                  <a:ea typeface="Coming Soon"/>
                  <a:cs typeface="Coming Soon"/>
                  <a:sym typeface="Coming Soon"/>
                </a:endParaRPr>
              </a:p>
            </p:txBody>
          </p:sp>
          <p:sp>
            <p:nvSpPr>
              <p:cNvPr id="1662" name="Google Shape;1662;p128"/>
              <p:cNvSpPr txBox="1"/>
              <p:nvPr/>
            </p:nvSpPr>
            <p:spPr>
              <a:xfrm>
                <a:off x="1130622" y="1518478"/>
                <a:ext cx="546900" cy="76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Consolas"/>
                    <a:ea typeface="Consolas"/>
                    <a:cs typeface="Consolas"/>
                    <a:sym typeface="Consolas"/>
                  </a:rPr>
                  <a:t>&amp;&amp;</a:t>
                </a:r>
                <a:endParaRPr sz="1800"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663" name="Google Shape;1663;p128"/>
              <p:cNvSpPr/>
              <p:nvPr/>
            </p:nvSpPr>
            <p:spPr>
              <a:xfrm>
                <a:off x="2911675" y="1487505"/>
                <a:ext cx="672000" cy="672000"/>
              </a:xfrm>
              <a:prstGeom prst="foldedCorner">
                <a:avLst>
                  <a:gd name="adj" fmla="val 16667"/>
                </a:avLst>
              </a:prstGeom>
              <a:solidFill>
                <a:srgbClr val="6FA8D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Coming Soon"/>
                    <a:ea typeface="Coming Soon"/>
                    <a:cs typeface="Coming Soon"/>
                    <a:sym typeface="Coming Soon"/>
                  </a:rPr>
                  <a:t>true</a:t>
                </a:r>
                <a:endParaRPr sz="1800">
                  <a:latin typeface="Coming Soon"/>
                  <a:ea typeface="Coming Soon"/>
                  <a:cs typeface="Coming Soon"/>
                  <a:sym typeface="Coming Soon"/>
                </a:endParaRPr>
              </a:p>
            </p:txBody>
          </p:sp>
          <p:cxnSp>
            <p:nvCxnSpPr>
              <p:cNvPr id="1664" name="Google Shape;1664;p128"/>
              <p:cNvCxnSpPr/>
              <p:nvPr/>
            </p:nvCxnSpPr>
            <p:spPr>
              <a:xfrm>
                <a:off x="2476138" y="1785600"/>
                <a:ext cx="32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1665" name="Google Shape;1665;p128"/>
          <p:cNvSpPr/>
          <p:nvPr/>
        </p:nvSpPr>
        <p:spPr>
          <a:xfrm>
            <a:off x="2905900" y="2312738"/>
            <a:ext cx="3204300" cy="5175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&amp;&amp;</a:t>
            </a:r>
            <a:endParaRPr sz="1800"/>
          </a:p>
        </p:txBody>
      </p:sp>
      <p:sp>
        <p:nvSpPr>
          <p:cNvPr id="1666" name="Google Shape;1666;p128"/>
          <p:cNvSpPr/>
          <p:nvPr/>
        </p:nvSpPr>
        <p:spPr>
          <a:xfrm rot="1195388">
            <a:off x="4953572" y="2264599"/>
            <a:ext cx="661171" cy="661453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67" name="Google Shape;1667;p128"/>
          <p:cNvSpPr/>
          <p:nvPr/>
        </p:nvSpPr>
        <p:spPr>
          <a:xfrm rot="-834219">
            <a:off x="3640193" y="2215223"/>
            <a:ext cx="691665" cy="691956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68" name="Google Shape;1668;p128"/>
          <p:cNvSpPr/>
          <p:nvPr/>
        </p:nvSpPr>
        <p:spPr>
          <a:xfrm>
            <a:off x="2905900" y="2171725"/>
            <a:ext cx="3204300" cy="807300"/>
          </a:xfrm>
          <a:prstGeom prst="rect">
            <a:avLst/>
          </a:prstGeom>
          <a:solidFill>
            <a:srgbClr val="D5D5D5">
              <a:alpha val="62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28"/>
          <p:cNvSpPr/>
          <p:nvPr/>
        </p:nvSpPr>
        <p:spPr>
          <a:xfrm rot="-835849">
            <a:off x="3899726" y="1901105"/>
            <a:ext cx="1344547" cy="1345712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36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70" name="Google Shape;1670;p128"/>
          <p:cNvSpPr txBox="1"/>
          <p:nvPr/>
        </p:nvSpPr>
        <p:spPr>
          <a:xfrm>
            <a:off x="850100" y="1935625"/>
            <a:ext cx="12462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Truth Table</a:t>
            </a:r>
            <a:endParaRPr/>
          </a:p>
        </p:txBody>
      </p:sp>
      <p:sp>
        <p:nvSpPr>
          <p:cNvPr id="1671" name="Google Shape;1671;p12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672" name="Google Shape;1672;p128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673" name="Google Shape;1673;p128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28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28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29"/>
          <p:cNvSpPr txBox="1"/>
          <p:nvPr/>
        </p:nvSpPr>
        <p:spPr>
          <a:xfrm>
            <a:off x="165125" y="395025"/>
            <a:ext cx="32007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Do This: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it’s your turn to make a flowchart. On a scrap sheet of paper: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Think back to the warm-up where we discussed making a decision on what to wear to an event.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down the variables in boxes at the top.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Inside the diamond shape, create the Boolean expression that will be used to make the decision.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Draw True/False lines to the possible decisions.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Challenge: Use logical operators (&amp;&amp;, ||, or !) in your Boolean expression. Add extra branches with multiple decisions.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Test your flowchart with a friend!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1" name="Google Shape;1681;p129"/>
          <p:cNvSpPr txBox="1"/>
          <p:nvPr/>
        </p:nvSpPr>
        <p:spPr>
          <a:xfrm>
            <a:off x="3404450" y="352550"/>
            <a:ext cx="5581500" cy="428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Decision: </a:t>
            </a:r>
            <a:endParaRPr/>
          </a:p>
        </p:txBody>
      </p:sp>
      <p:sp>
        <p:nvSpPr>
          <p:cNvPr id="1682" name="Google Shape;1682;p129"/>
          <p:cNvSpPr/>
          <p:nvPr/>
        </p:nvSpPr>
        <p:spPr>
          <a:xfrm>
            <a:off x="5161825" y="1699838"/>
            <a:ext cx="1934700" cy="19347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683" name="Google Shape;1683;p129"/>
          <p:cNvCxnSpPr/>
          <p:nvPr/>
        </p:nvCxnSpPr>
        <p:spPr>
          <a:xfrm>
            <a:off x="6129175" y="1254199"/>
            <a:ext cx="0" cy="37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84" name="Google Shape;1684;p129"/>
          <p:cNvCxnSpPr/>
          <p:nvPr/>
        </p:nvCxnSpPr>
        <p:spPr>
          <a:xfrm>
            <a:off x="6701355" y="3172948"/>
            <a:ext cx="736800" cy="73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85" name="Google Shape;1685;p129"/>
          <p:cNvCxnSpPr/>
          <p:nvPr/>
        </p:nvCxnSpPr>
        <p:spPr>
          <a:xfrm flipH="1">
            <a:off x="4849165" y="3172957"/>
            <a:ext cx="736800" cy="73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6" name="Google Shape;1686;p129"/>
          <p:cNvSpPr txBox="1"/>
          <p:nvPr/>
        </p:nvSpPr>
        <p:spPr>
          <a:xfrm>
            <a:off x="3621900" y="4006825"/>
            <a:ext cx="22926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29"/>
          <p:cNvSpPr txBox="1"/>
          <p:nvPr/>
        </p:nvSpPr>
        <p:spPr>
          <a:xfrm>
            <a:off x="6338550" y="4006825"/>
            <a:ext cx="2508600" cy="43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29"/>
          <p:cNvSpPr/>
          <p:nvPr/>
        </p:nvSpPr>
        <p:spPr>
          <a:xfrm>
            <a:off x="4915275" y="877475"/>
            <a:ext cx="1147800" cy="348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29"/>
          <p:cNvSpPr/>
          <p:nvPr/>
        </p:nvSpPr>
        <p:spPr>
          <a:xfrm>
            <a:off x="6185750" y="866675"/>
            <a:ext cx="1147800" cy="348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2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03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Warm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06" name="Google Shape;1006;p103"/>
          <p:cNvSpPr txBox="1"/>
          <p:nvPr/>
        </p:nvSpPr>
        <p:spPr>
          <a:xfrm>
            <a:off x="554850" y="734800"/>
            <a:ext cx="79326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roxima Nova"/>
                <a:ea typeface="Proxima Nova"/>
                <a:cs typeface="Proxima Nova"/>
                <a:sym typeface="Proxima Nova"/>
              </a:rPr>
              <a:t>Prompt: 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 Imagine you want to make a decision about what to wear to an event. Name two pieces of information you'd want. How would you use them in your decision?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130"/>
          <p:cNvSpPr txBox="1"/>
          <p:nvPr/>
        </p:nvSpPr>
        <p:spPr>
          <a:xfrm>
            <a:off x="131675" y="510225"/>
            <a:ext cx="5425500" cy="4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Key Takeaways</a:t>
            </a:r>
            <a:endParaRPr sz="3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Boolean Value 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is a data type that is either true or false.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Comparison Operators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&lt;, &gt;, &lt;=, &gt;=, ==, != indicate a Boolean expression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Each side of the Boolean expression is reduced to a single value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Single values are compared and result in a Boolean value (true or false)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6" name="Google Shape;1696;p130"/>
          <p:cNvSpPr/>
          <p:nvPr/>
        </p:nvSpPr>
        <p:spPr>
          <a:xfrm>
            <a:off x="5850175" y="1304290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10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97" name="Google Shape;1697;p130"/>
          <p:cNvSpPr/>
          <p:nvPr/>
        </p:nvSpPr>
        <p:spPr>
          <a:xfrm>
            <a:off x="6851863" y="1304290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2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698" name="Google Shape;1698;p130"/>
          <p:cNvSpPr txBox="1"/>
          <p:nvPr/>
        </p:nvSpPr>
        <p:spPr>
          <a:xfrm>
            <a:off x="7440334" y="1406746"/>
            <a:ext cx="1325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evaluates to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9" name="Google Shape;1699;p130"/>
          <p:cNvSpPr txBox="1"/>
          <p:nvPr/>
        </p:nvSpPr>
        <p:spPr>
          <a:xfrm>
            <a:off x="6438625" y="1257209"/>
            <a:ext cx="3609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ng Soon"/>
                <a:ea typeface="Coming Soon"/>
                <a:cs typeface="Coming Soon"/>
                <a:sym typeface="Coming Soon"/>
              </a:rPr>
              <a:t>&lt;</a:t>
            </a:r>
            <a:endParaRPr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00" name="Google Shape;1700;p130"/>
          <p:cNvSpPr/>
          <p:nvPr/>
        </p:nvSpPr>
        <p:spPr>
          <a:xfrm>
            <a:off x="8539143" y="1304290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01" name="Google Shape;1701;p130"/>
          <p:cNvSpPr/>
          <p:nvPr/>
        </p:nvSpPr>
        <p:spPr>
          <a:xfrm>
            <a:off x="5727325" y="2200515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4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02" name="Google Shape;1702;p130"/>
          <p:cNvSpPr/>
          <p:nvPr/>
        </p:nvSpPr>
        <p:spPr>
          <a:xfrm>
            <a:off x="6851863" y="2200515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4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03" name="Google Shape;1703;p130"/>
          <p:cNvSpPr txBox="1"/>
          <p:nvPr/>
        </p:nvSpPr>
        <p:spPr>
          <a:xfrm>
            <a:off x="7440334" y="2302971"/>
            <a:ext cx="1325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evaluates to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4" name="Google Shape;1704;p130"/>
          <p:cNvSpPr txBox="1"/>
          <p:nvPr/>
        </p:nvSpPr>
        <p:spPr>
          <a:xfrm>
            <a:off x="6263425" y="2153425"/>
            <a:ext cx="7761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ng Soon"/>
                <a:ea typeface="Coming Soon"/>
                <a:cs typeface="Coming Soon"/>
                <a:sym typeface="Coming Soon"/>
              </a:rPr>
              <a:t>==</a:t>
            </a:r>
            <a:endParaRPr sz="30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05" name="Google Shape;1705;p130"/>
          <p:cNvSpPr/>
          <p:nvPr/>
        </p:nvSpPr>
        <p:spPr>
          <a:xfrm>
            <a:off x="8539143" y="2200515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706" name="Google Shape;1706;p130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707" name="Google Shape;1707;p130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30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0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0" name="Google Shape;1710;p13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131"/>
          <p:cNvSpPr txBox="1"/>
          <p:nvPr/>
        </p:nvSpPr>
        <p:spPr>
          <a:xfrm>
            <a:off x="131675" y="407875"/>
            <a:ext cx="5425500" cy="44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Key Takeaways</a:t>
            </a:r>
            <a:endParaRPr sz="3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Boolean expressions can also include</a:t>
            </a: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Logical Operators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&amp;&amp;, ||, != (AND, OR, NOT). Both sides of the logical operator are reduced to a single Boolean value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truth table is used to evaluate the reduced Boolean expression to a single Boolean value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decision is made with the single Boolean value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flowchart illustrates the steps of making a decision with a Boolean expression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16" name="Google Shape;1716;p131"/>
          <p:cNvSpPr/>
          <p:nvPr/>
        </p:nvSpPr>
        <p:spPr>
          <a:xfrm>
            <a:off x="5778650" y="1843090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17" name="Google Shape;1717;p131"/>
          <p:cNvSpPr/>
          <p:nvPr/>
        </p:nvSpPr>
        <p:spPr>
          <a:xfrm>
            <a:off x="6780338" y="1843090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18" name="Google Shape;1718;p131"/>
          <p:cNvSpPr txBox="1"/>
          <p:nvPr/>
        </p:nvSpPr>
        <p:spPr>
          <a:xfrm>
            <a:off x="7368809" y="1945546"/>
            <a:ext cx="1325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evaluates to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19" name="Google Shape;1719;p131"/>
          <p:cNvSpPr txBox="1"/>
          <p:nvPr/>
        </p:nvSpPr>
        <p:spPr>
          <a:xfrm>
            <a:off x="6313400" y="1884250"/>
            <a:ext cx="4683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&amp;&amp;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20" name="Google Shape;1720;p131"/>
          <p:cNvSpPr/>
          <p:nvPr/>
        </p:nvSpPr>
        <p:spPr>
          <a:xfrm>
            <a:off x="8467618" y="1843090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21" name="Google Shape;1721;p131"/>
          <p:cNvSpPr/>
          <p:nvPr/>
        </p:nvSpPr>
        <p:spPr>
          <a:xfrm>
            <a:off x="5778650" y="2628940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22" name="Google Shape;1722;p131"/>
          <p:cNvSpPr/>
          <p:nvPr/>
        </p:nvSpPr>
        <p:spPr>
          <a:xfrm>
            <a:off x="6780338" y="2628940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23" name="Google Shape;1723;p131"/>
          <p:cNvSpPr txBox="1"/>
          <p:nvPr/>
        </p:nvSpPr>
        <p:spPr>
          <a:xfrm>
            <a:off x="7368809" y="2731396"/>
            <a:ext cx="1325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evaluates to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24" name="Google Shape;1724;p131"/>
          <p:cNvSpPr txBox="1"/>
          <p:nvPr/>
        </p:nvSpPr>
        <p:spPr>
          <a:xfrm>
            <a:off x="6313400" y="2670100"/>
            <a:ext cx="4683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||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25" name="Google Shape;1725;p131"/>
          <p:cNvSpPr/>
          <p:nvPr/>
        </p:nvSpPr>
        <p:spPr>
          <a:xfrm>
            <a:off x="8467618" y="2628940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726" name="Google Shape;1726;p131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727" name="Google Shape;1727;p131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1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1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0" name="Google Shape;1730;p13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3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Wrap Up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40" name="Google Shape;1740;p133" descr="Start learning at http://code.org/ &#10;&#10;Stay in touch with us!&#10;• on Twitter https://twitter.com/codeorg&#10;• on Facebook https://www.facebook.com/Code.org&#10;• on Instagram https://instagram.com/codeorg&#10;• on Tumblr https://blog.code.org &#10;• on LinkedIn https://www.linkedin.com/company/code-org&#10;• on Google+ https://google.com/+codeorg&#10;&#10;Help us caption &amp; translate this video!&#10;&#10;http://amara.org/v/61Pb/" title="CS Principles: Conditionals - Part 1 Boolean Expressi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8038" y="352550"/>
            <a:ext cx="6387934" cy="4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134"/>
          <p:cNvSpPr txBox="1"/>
          <p:nvPr/>
        </p:nvSpPr>
        <p:spPr>
          <a:xfrm>
            <a:off x="546625" y="734800"/>
            <a:ext cx="79326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Boolean Value: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 true or false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Boolean Expression</a:t>
            </a:r>
            <a:r>
              <a:rPr lang="en" sz="24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 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evaluates to either true or false</a:t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46" name="Google Shape;1746;p13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47" name="Google Shape;1747;p134"/>
          <p:cNvSpPr/>
          <p:nvPr/>
        </p:nvSpPr>
        <p:spPr>
          <a:xfrm>
            <a:off x="1227675" y="1448065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48" name="Google Shape;1748;p134"/>
          <p:cNvSpPr/>
          <p:nvPr/>
        </p:nvSpPr>
        <p:spPr>
          <a:xfrm>
            <a:off x="2229363" y="1448065"/>
            <a:ext cx="536100" cy="5361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49" name="Google Shape;1749;p134"/>
          <p:cNvSpPr txBox="1"/>
          <p:nvPr/>
        </p:nvSpPr>
        <p:spPr>
          <a:xfrm>
            <a:off x="2823590" y="3095271"/>
            <a:ext cx="1159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evaluates to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50" name="Google Shape;1750;p134"/>
          <p:cNvSpPr/>
          <p:nvPr/>
        </p:nvSpPr>
        <p:spPr>
          <a:xfrm>
            <a:off x="3953707" y="2995225"/>
            <a:ext cx="549600" cy="549600"/>
          </a:xfrm>
          <a:prstGeom prst="foldedCorner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51" name="Google Shape;1751;p134"/>
          <p:cNvSpPr txBox="1"/>
          <p:nvPr/>
        </p:nvSpPr>
        <p:spPr>
          <a:xfrm>
            <a:off x="3823352" y="3054075"/>
            <a:ext cx="8103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52" name="Google Shape;1752;p134"/>
          <p:cNvSpPr/>
          <p:nvPr/>
        </p:nvSpPr>
        <p:spPr>
          <a:xfrm>
            <a:off x="1227675" y="3014766"/>
            <a:ext cx="549600" cy="5496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53" name="Google Shape;1753;p134"/>
          <p:cNvSpPr txBox="1"/>
          <p:nvPr/>
        </p:nvSpPr>
        <p:spPr>
          <a:xfrm>
            <a:off x="1277741" y="3054087"/>
            <a:ext cx="4494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3</a:t>
            </a:r>
            <a:endParaRPr sz="1800"/>
          </a:p>
        </p:txBody>
      </p:sp>
      <p:sp>
        <p:nvSpPr>
          <p:cNvPr id="1754" name="Google Shape;1754;p134"/>
          <p:cNvSpPr/>
          <p:nvPr/>
        </p:nvSpPr>
        <p:spPr>
          <a:xfrm>
            <a:off x="2245547" y="3014766"/>
            <a:ext cx="549600" cy="5496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755" name="Google Shape;1755;p134"/>
          <p:cNvSpPr txBox="1"/>
          <p:nvPr/>
        </p:nvSpPr>
        <p:spPr>
          <a:xfrm>
            <a:off x="2295613" y="3054087"/>
            <a:ext cx="4494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8</a:t>
            </a:r>
            <a:endParaRPr sz="1800"/>
          </a:p>
        </p:txBody>
      </p:sp>
      <p:sp>
        <p:nvSpPr>
          <p:cNvPr id="1756" name="Google Shape;1756;p134"/>
          <p:cNvSpPr txBox="1"/>
          <p:nvPr/>
        </p:nvSpPr>
        <p:spPr>
          <a:xfrm>
            <a:off x="1786703" y="3054237"/>
            <a:ext cx="4494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&lt;</a:t>
            </a:r>
            <a:endParaRPr sz="18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135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Unit 4 - Lesson 6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Conditionals Investigate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137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6 - Warm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71" name="Google Shape;1771;p137"/>
          <p:cNvSpPr txBox="1"/>
          <p:nvPr/>
        </p:nvSpPr>
        <p:spPr>
          <a:xfrm>
            <a:off x="530850" y="446800"/>
            <a:ext cx="79326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roxima Nova"/>
                <a:ea typeface="Proxima Nova"/>
                <a:cs typeface="Proxima Nova"/>
                <a:sym typeface="Proxima Nova"/>
              </a:rPr>
              <a:t>Prompt: 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 water park will let a visitor on a ride if they are </a:t>
            </a:r>
            <a:br>
              <a:rPr lang="en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48 or more inches tall OR they are 14 years old or older.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Make a flowchart for this decision. Make sure to use comparison operators (&lt;, &gt;, ==, etc. ) and logical operators (&amp;&amp;, ||, !) when you write your Boolean expression.</a:t>
            </a:r>
            <a:endParaRPr sz="24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138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6 - Warm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77" name="Google Shape;1777;p138"/>
          <p:cNvSpPr txBox="1"/>
          <p:nvPr/>
        </p:nvSpPr>
        <p:spPr>
          <a:xfrm>
            <a:off x="530850" y="446800"/>
            <a:ext cx="79326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"when": Means there is an onEvent to respond to user input. The app does something "when" the user clicks.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"if": Means there is a conditional statement that decides what pieces of code to run. The app does something "if" a boolean expression evaluates to true.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14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6 -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87" name="Google Shape;1787;p140" descr="Start learning at http://code.org/ &#10;&#10;Stay in touch with us!&#10;• on Twitter https://twitter.com/codeorg&#10;• on Facebook https://www.facebook.com/Code.org&#10;• on Instagram https://instagram.com/codeorg&#10;• on Tumblr https://blog.code.org &#10;• on LinkedIn https://www.linkedin.com/company/code-org&#10;• on Google+ https://google.com/+codeorg" title="CSP: Conditionals pt 2A - if statement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8038" y="352550"/>
            <a:ext cx="6387934" cy="4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14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6 -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93" name="Google Shape;1793;p141"/>
          <p:cNvSpPr txBox="1"/>
          <p:nvPr/>
        </p:nvSpPr>
        <p:spPr>
          <a:xfrm>
            <a:off x="597575" y="306100"/>
            <a:ext cx="78645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Lemon Squeeze Pt 1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94" name="Google Shape;1794;p141"/>
          <p:cNvSpPr txBox="1"/>
          <p:nvPr/>
        </p:nvSpPr>
        <p:spPr>
          <a:xfrm>
            <a:off x="504650" y="1142325"/>
            <a:ext cx="82563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Do This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Play the game at least once. Then with a partner, choose one of the three code sections below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Section 1: lines 1 - 13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Section 2: lines 16 - 30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Section 3: lines 33 - 53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 the code in your section carefully, making sure you understand how each line works.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Discuss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Find partners from the two other groups and: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Explain what your section does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 out any lines of code you thought were interesting or confusing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Ask good questions about how their section works, for example: "I don't understand this line" or "What does this command do?" or "Could your section have been written another way?"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Modify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Right now the game keeps going when the player has 0 lives. Fix this problem.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14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6 -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00" name="Google Shape;1800;p142" descr="Start learning at http://code.org/ &#10;&#10;Stay in touch with us!&#10;• on Twitter https://twitter.com/codeorg&#10;• on Facebook https://www.facebook.com/Code.org&#10;• on Instagram https://instagram.com/codeorg&#10;• on Tumblr https://blog.code.org &#10;• on LinkedIn https://www.linkedin.com/company/code-org&#10;• on Google+ https://google.com/+codeorg" title="CSP: Conditionals pt 2B - if/else statement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8038" y="352550"/>
            <a:ext cx="6387934" cy="4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14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6 -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6" name="Google Shape;1806;p143"/>
          <p:cNvSpPr txBox="1"/>
          <p:nvPr/>
        </p:nvSpPr>
        <p:spPr>
          <a:xfrm>
            <a:off x="233775" y="625950"/>
            <a:ext cx="5312700" cy="16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Do This:</a:t>
            </a: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Look at lines 53-59. Discuss with a partner how the MOD operator </a:t>
            </a:r>
            <a:r>
              <a:rPr lang="en" sz="2400">
                <a:solidFill>
                  <a:srgbClr val="7665A0"/>
                </a:solidFill>
                <a:highlight>
                  <a:srgbClr val="D9D9D9"/>
                </a:highlight>
                <a:latin typeface="Consolas"/>
                <a:ea typeface="Consolas"/>
                <a:cs typeface="Consolas"/>
                <a:sym typeface="Consolas"/>
              </a:rPr>
              <a:t>%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works.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07" name="Google Shape;1807;p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650" y="2652488"/>
            <a:ext cx="768667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p14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Unit 4 Lesson 6</a:t>
            </a:r>
            <a:r>
              <a:rPr lang="en">
                <a:solidFill>
                  <a:srgbClr val="FFFFFF"/>
                </a:solidFill>
              </a:rPr>
              <a:t>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13" name="Google Shape;1813;p144"/>
          <p:cNvSpPr txBox="1"/>
          <p:nvPr/>
        </p:nvSpPr>
        <p:spPr>
          <a:xfrm>
            <a:off x="1915675" y="632275"/>
            <a:ext cx="53127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MOD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814" name="Google Shape;1814;p144"/>
          <p:cNvGraphicFramePr/>
          <p:nvPr/>
        </p:nvGraphicFramePr>
        <p:xfrm>
          <a:off x="1892000" y="161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{A4F638AD-4E8A-4E5A-A389-52023B60C2B0}</a:tableStyleId>
              </a:tblPr>
              <a:tblGrid>
                <a:gridCol w="178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Add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 + 2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Subtract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3 - 2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Multiply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 * 2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Divide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 / 2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MOD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3 % 2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15" name="Google Shape;1815;p144"/>
          <p:cNvSpPr txBox="1"/>
          <p:nvPr/>
        </p:nvSpPr>
        <p:spPr>
          <a:xfrm>
            <a:off x="5972325" y="1657950"/>
            <a:ext cx="809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665A0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b="1">
              <a:solidFill>
                <a:srgbClr val="7665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6" name="Google Shape;1816;p144"/>
          <p:cNvSpPr txBox="1"/>
          <p:nvPr/>
        </p:nvSpPr>
        <p:spPr>
          <a:xfrm>
            <a:off x="5972325" y="2145650"/>
            <a:ext cx="809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665A0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b="1">
              <a:solidFill>
                <a:srgbClr val="7665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7" name="Google Shape;1817;p144"/>
          <p:cNvSpPr txBox="1"/>
          <p:nvPr/>
        </p:nvSpPr>
        <p:spPr>
          <a:xfrm>
            <a:off x="5972325" y="2666888"/>
            <a:ext cx="809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665A0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b="1">
              <a:solidFill>
                <a:srgbClr val="7665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8" name="Google Shape;1818;p144"/>
          <p:cNvSpPr txBox="1"/>
          <p:nvPr/>
        </p:nvSpPr>
        <p:spPr>
          <a:xfrm>
            <a:off x="5972325" y="3152700"/>
            <a:ext cx="809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665A0"/>
                </a:solidFill>
                <a:latin typeface="Proxima Nova"/>
                <a:ea typeface="Proxima Nova"/>
                <a:cs typeface="Proxima Nova"/>
                <a:sym typeface="Proxima Nova"/>
              </a:rPr>
              <a:t>1.5</a:t>
            </a:r>
            <a:endParaRPr b="1">
              <a:solidFill>
                <a:srgbClr val="7665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9" name="Google Shape;1819;p144"/>
          <p:cNvSpPr txBox="1"/>
          <p:nvPr/>
        </p:nvSpPr>
        <p:spPr>
          <a:xfrm>
            <a:off x="5972325" y="3638500"/>
            <a:ext cx="809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665A0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b="1">
              <a:solidFill>
                <a:srgbClr val="7665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820" name="Google Shape;1820;p144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821" name="Google Shape;1821;p144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4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4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4" name="Google Shape;1824;p144"/>
          <p:cNvSpPr/>
          <p:nvPr/>
        </p:nvSpPr>
        <p:spPr>
          <a:xfrm>
            <a:off x="1771475" y="3523750"/>
            <a:ext cx="5586300" cy="657900"/>
          </a:xfrm>
          <a:prstGeom prst="rect">
            <a:avLst/>
          </a:prstGeom>
          <a:noFill/>
          <a:ln w="38100" cap="flat" cmpd="sng">
            <a:solidFill>
              <a:srgbClr val="766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44"/>
          <p:cNvSpPr txBox="1"/>
          <p:nvPr/>
        </p:nvSpPr>
        <p:spPr>
          <a:xfrm>
            <a:off x="2671800" y="4359825"/>
            <a:ext cx="64722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 is the remainder that is left after a number is divided by another number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145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Unit 4 Lesson 6</a:t>
            </a:r>
            <a:r>
              <a:rPr lang="en">
                <a:solidFill>
                  <a:srgbClr val="FFFFFF"/>
                </a:solidFill>
              </a:rPr>
              <a:t>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31" name="Google Shape;1831;p145"/>
          <p:cNvSpPr txBox="1"/>
          <p:nvPr/>
        </p:nvSpPr>
        <p:spPr>
          <a:xfrm>
            <a:off x="156900" y="581675"/>
            <a:ext cx="30675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Let's Practice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832" name="Google Shape;1832;p145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833" name="Google Shape;1833;p145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45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45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6" name="Google Shape;1836;p145"/>
          <p:cNvSpPr txBox="1"/>
          <p:nvPr/>
        </p:nvSpPr>
        <p:spPr>
          <a:xfrm>
            <a:off x="65850" y="1253200"/>
            <a:ext cx="3249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7665A0"/>
                </a:solidFill>
                <a:latin typeface="Consolas"/>
                <a:ea typeface="Consolas"/>
                <a:cs typeface="Consolas"/>
                <a:sym typeface="Consolas"/>
              </a:rPr>
              <a:t>17 % 5</a:t>
            </a:r>
            <a:endParaRPr sz="4800">
              <a:solidFill>
                <a:srgbClr val="7665A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837" name="Google Shape;1837;p145"/>
          <p:cNvGrpSpPr/>
          <p:nvPr/>
        </p:nvGrpSpPr>
        <p:grpSpPr>
          <a:xfrm>
            <a:off x="3021975" y="2551700"/>
            <a:ext cx="2695200" cy="810050"/>
            <a:chOff x="3148500" y="2341675"/>
            <a:chExt cx="2695200" cy="810050"/>
          </a:xfrm>
        </p:grpSpPr>
        <p:sp>
          <p:nvSpPr>
            <p:cNvPr id="1838" name="Google Shape;1838;p145"/>
            <p:cNvSpPr txBox="1"/>
            <p:nvPr/>
          </p:nvSpPr>
          <p:spPr>
            <a:xfrm>
              <a:off x="3148500" y="2354325"/>
              <a:ext cx="2695200" cy="7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7665A0"/>
                  </a:solidFill>
                  <a:latin typeface="Consolas"/>
                  <a:ea typeface="Consolas"/>
                  <a:cs typeface="Consolas"/>
                  <a:sym typeface="Consolas"/>
                </a:rPr>
                <a:t> 5  17 </a:t>
              </a:r>
              <a:endParaRPr sz="3600">
                <a:solidFill>
                  <a:srgbClr val="7665A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839" name="Google Shape;1839;p145"/>
            <p:cNvCxnSpPr>
              <a:endCxn id="1838" idx="0"/>
            </p:cNvCxnSpPr>
            <p:nvPr/>
          </p:nvCxnSpPr>
          <p:spPr>
            <a:xfrm rot="10800000">
              <a:off x="4496100" y="2354325"/>
              <a:ext cx="0" cy="575400"/>
            </a:xfrm>
            <a:prstGeom prst="straightConnector1">
              <a:avLst/>
            </a:prstGeom>
            <a:noFill/>
            <a:ln w="28575" cap="flat" cmpd="sng">
              <a:solidFill>
                <a:srgbClr val="7665A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0" name="Google Shape;1840;p145"/>
            <p:cNvCxnSpPr/>
            <p:nvPr/>
          </p:nvCxnSpPr>
          <p:spPr>
            <a:xfrm rot="10800000">
              <a:off x="4496100" y="2341675"/>
              <a:ext cx="938400" cy="0"/>
            </a:xfrm>
            <a:prstGeom prst="straightConnector1">
              <a:avLst/>
            </a:prstGeom>
            <a:noFill/>
            <a:ln w="28575" cap="flat" cmpd="sng">
              <a:solidFill>
                <a:srgbClr val="7665A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41" name="Google Shape;1841;p145"/>
          <p:cNvSpPr txBox="1"/>
          <p:nvPr/>
        </p:nvSpPr>
        <p:spPr>
          <a:xfrm>
            <a:off x="4603625" y="1950350"/>
            <a:ext cx="6855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65A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3600">
              <a:solidFill>
                <a:srgbClr val="7665A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842" name="Google Shape;1842;p145"/>
          <p:cNvGrpSpPr/>
          <p:nvPr/>
        </p:nvGrpSpPr>
        <p:grpSpPr>
          <a:xfrm>
            <a:off x="4280975" y="3015200"/>
            <a:ext cx="1160400" cy="620700"/>
            <a:chOff x="4413850" y="3197425"/>
            <a:chExt cx="1160400" cy="620700"/>
          </a:xfrm>
        </p:grpSpPr>
        <p:sp>
          <p:nvSpPr>
            <p:cNvPr id="1843" name="Google Shape;1843;p145"/>
            <p:cNvSpPr txBox="1"/>
            <p:nvPr/>
          </p:nvSpPr>
          <p:spPr>
            <a:xfrm>
              <a:off x="4413850" y="3197425"/>
              <a:ext cx="951000" cy="6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7665A0"/>
                  </a:solidFill>
                  <a:latin typeface="Consolas"/>
                  <a:ea typeface="Consolas"/>
                  <a:cs typeface="Consolas"/>
                  <a:sym typeface="Consolas"/>
                </a:rPr>
                <a:t>-15</a:t>
              </a:r>
              <a:endParaRPr sz="3600">
                <a:solidFill>
                  <a:srgbClr val="7665A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844" name="Google Shape;1844;p145"/>
            <p:cNvCxnSpPr/>
            <p:nvPr/>
          </p:nvCxnSpPr>
          <p:spPr>
            <a:xfrm rot="10800000">
              <a:off x="4635850" y="3818125"/>
              <a:ext cx="938400" cy="0"/>
            </a:xfrm>
            <a:prstGeom prst="straightConnector1">
              <a:avLst/>
            </a:prstGeom>
            <a:noFill/>
            <a:ln w="28575" cap="flat" cmpd="sng">
              <a:solidFill>
                <a:srgbClr val="7665A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45" name="Google Shape;1845;p145"/>
          <p:cNvSpPr txBox="1"/>
          <p:nvPr/>
        </p:nvSpPr>
        <p:spPr>
          <a:xfrm>
            <a:off x="4603625" y="3589475"/>
            <a:ext cx="6855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665A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600">
              <a:solidFill>
                <a:srgbClr val="7665A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46" name="Google Shape;1846;p145"/>
          <p:cNvSpPr txBox="1"/>
          <p:nvPr/>
        </p:nvSpPr>
        <p:spPr>
          <a:xfrm>
            <a:off x="5054950" y="1950350"/>
            <a:ext cx="16134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65A0"/>
                </a:solidFill>
                <a:latin typeface="Consolas"/>
                <a:ea typeface="Consolas"/>
                <a:cs typeface="Consolas"/>
                <a:sym typeface="Consolas"/>
              </a:rPr>
              <a:t>remainder </a:t>
            </a:r>
            <a:r>
              <a:rPr lang="en" sz="3600">
                <a:solidFill>
                  <a:srgbClr val="7665A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600">
              <a:solidFill>
                <a:srgbClr val="7665A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847" name="Google Shape;1847;p145"/>
          <p:cNvGrpSpPr/>
          <p:nvPr/>
        </p:nvGrpSpPr>
        <p:grpSpPr>
          <a:xfrm>
            <a:off x="6073625" y="721175"/>
            <a:ext cx="2081125" cy="1880725"/>
            <a:chOff x="6073625" y="721175"/>
            <a:chExt cx="2081125" cy="1880725"/>
          </a:xfrm>
        </p:grpSpPr>
        <p:sp>
          <p:nvSpPr>
            <p:cNvPr id="1848" name="Google Shape;1848;p145"/>
            <p:cNvSpPr/>
            <p:nvPr/>
          </p:nvSpPr>
          <p:spPr>
            <a:xfrm>
              <a:off x="6073625" y="2038800"/>
              <a:ext cx="563100" cy="5631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49" name="Google Shape;1849;p145"/>
            <p:cNvCxnSpPr>
              <a:endCxn id="1848" idx="7"/>
            </p:cNvCxnSpPr>
            <p:nvPr/>
          </p:nvCxnSpPr>
          <p:spPr>
            <a:xfrm flipH="1">
              <a:off x="6554261" y="1140564"/>
              <a:ext cx="525300" cy="98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50" name="Google Shape;1850;p145"/>
            <p:cNvSpPr txBox="1"/>
            <p:nvPr/>
          </p:nvSpPr>
          <p:spPr>
            <a:xfrm>
              <a:off x="6813750" y="721175"/>
              <a:ext cx="13410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the answer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cxnSp>
        <p:nvCxnSpPr>
          <p:cNvPr id="1851" name="Google Shape;1851;p145"/>
          <p:cNvCxnSpPr/>
          <p:nvPr/>
        </p:nvCxnSpPr>
        <p:spPr>
          <a:xfrm>
            <a:off x="1714550" y="2214700"/>
            <a:ext cx="1942200" cy="75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146"/>
          <p:cNvSpPr txBox="1"/>
          <p:nvPr/>
        </p:nvSpPr>
        <p:spPr>
          <a:xfrm>
            <a:off x="1189650" y="741350"/>
            <a:ext cx="6764700" cy="3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When is this useful?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A common usage is to determine if a number is even or odd. If you divide any number by two and there is no remainder, the number is even!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You can use MOD to determine if a number is divisible by another number.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57" name="Google Shape;1857;p14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Unit 4 Lesson 6</a:t>
            </a:r>
            <a:r>
              <a:rPr lang="en">
                <a:solidFill>
                  <a:srgbClr val="FFFFFF"/>
                </a:solidFill>
              </a:rPr>
              <a:t>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858" name="Google Shape;1858;p146"/>
          <p:cNvGrpSpPr/>
          <p:nvPr/>
        </p:nvGrpSpPr>
        <p:grpSpPr>
          <a:xfrm>
            <a:off x="8318125" y="86900"/>
            <a:ext cx="747550" cy="183300"/>
            <a:chOff x="7547375" y="86900"/>
            <a:chExt cx="747550" cy="183300"/>
          </a:xfrm>
        </p:grpSpPr>
        <p:sp>
          <p:nvSpPr>
            <p:cNvPr id="1859" name="Google Shape;1859;p146"/>
            <p:cNvSpPr/>
            <p:nvPr/>
          </p:nvSpPr>
          <p:spPr>
            <a:xfrm>
              <a:off x="7547375" y="86900"/>
              <a:ext cx="183300" cy="1833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46"/>
            <p:cNvSpPr/>
            <p:nvPr/>
          </p:nvSpPr>
          <p:spPr>
            <a:xfrm>
              <a:off x="7829500" y="86900"/>
              <a:ext cx="183300" cy="1833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46"/>
            <p:cNvSpPr/>
            <p:nvPr/>
          </p:nvSpPr>
          <p:spPr>
            <a:xfrm>
              <a:off x="8111625" y="86900"/>
              <a:ext cx="183300" cy="183300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14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6 -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67" name="Google Shape;1867;p147" descr="Start learning at http://code.org/ &#10;&#10;Stay in touch with us!&#10;• on Twitter https://twitter.com/codeorg&#10;• on Facebook https://www.facebook.com/Code.org&#10;• on Instagram https://instagram.com/codeorg&#10;• on Tumblr https://blog.code.org &#10;• on LinkedIn https://www.linkedin.com/company/code-org&#10;• on Google+ https://google.com/+codeorg" title="CSP: Conditionals pt 2C - if/else if statement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8038" y="352550"/>
            <a:ext cx="6387934" cy="4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14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6 -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73" name="Google Shape;1873;p148"/>
          <p:cNvSpPr txBox="1"/>
          <p:nvPr/>
        </p:nvSpPr>
        <p:spPr>
          <a:xfrm>
            <a:off x="597575" y="306100"/>
            <a:ext cx="78645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Lemon Squeeze Pt 2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4" name="Google Shape;1874;p148"/>
          <p:cNvSpPr txBox="1"/>
          <p:nvPr/>
        </p:nvSpPr>
        <p:spPr>
          <a:xfrm>
            <a:off x="504650" y="1142325"/>
            <a:ext cx="82563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Do This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Play the game at least once.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Discuss with a partner what's changed since last time in how the game works.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Find the if-else-if statement that was added to the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Draw a flowchart for the if-else-if statement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program so that the lemon becomes even smaller when the user has more than 15 points.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14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6 -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80" name="Google Shape;1880;p149" descr="Start learning at http://code.org/ &#10;&#10;Stay in touch with us!&#10;• on Twitter https://twitter.com/codeorg&#10;• on Facebook https://www.facebook.com/Code.org&#10;• on Instagram https://instagram.com/codeorg&#10;• on Tumblr https://blog.code.org &#10;• on LinkedIn https://www.linkedin.com/company/code-org&#10;• on Google+ https://google.com/+codeorg&#10;&#10;Help us caption &amp; translate this video!&#10;&#10;http://amara.org/v/61PU/" title="CS Principles: Conditionals - Part 3 &quot;And &amp; Or&quot; Operator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8038" y="352550"/>
            <a:ext cx="6387934" cy="4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05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6" name="Google Shape;1016;p105"/>
          <p:cNvSpPr txBox="1"/>
          <p:nvPr/>
        </p:nvSpPr>
        <p:spPr>
          <a:xfrm>
            <a:off x="597575" y="306100"/>
            <a:ext cx="78645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Conditionals Explore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7" name="Google Shape;1017;p105"/>
          <p:cNvSpPr txBox="1"/>
          <p:nvPr/>
        </p:nvSpPr>
        <p:spPr>
          <a:xfrm>
            <a:off x="504650" y="1142325"/>
            <a:ext cx="82563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You and your partner should have: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Small stacks of red, yellow, and blue stickies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At least three baggies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Pen/Pencil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Dry Erase Marker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8" name="Google Shape;1018;p105"/>
          <p:cNvSpPr/>
          <p:nvPr/>
        </p:nvSpPr>
        <p:spPr>
          <a:xfrm rot="-853279">
            <a:off x="966400" y="2286271"/>
            <a:ext cx="1058746" cy="1058746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19" name="Google Shape;1019;p105"/>
          <p:cNvSpPr/>
          <p:nvPr/>
        </p:nvSpPr>
        <p:spPr>
          <a:xfrm rot="-224180">
            <a:off x="1690722" y="2496471"/>
            <a:ext cx="1058851" cy="1058851"/>
          </a:xfrm>
          <a:prstGeom prst="foldedCorner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20" name="Google Shape;1020;p105"/>
          <p:cNvSpPr/>
          <p:nvPr/>
        </p:nvSpPr>
        <p:spPr>
          <a:xfrm rot="499516">
            <a:off x="1277692" y="2860921"/>
            <a:ext cx="1058757" cy="1058757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1021" name="Google Shape;1021;p105"/>
          <p:cNvGrpSpPr/>
          <p:nvPr/>
        </p:nvGrpSpPr>
        <p:grpSpPr>
          <a:xfrm>
            <a:off x="5131651" y="3307071"/>
            <a:ext cx="1902306" cy="1311814"/>
            <a:chOff x="642775" y="1378850"/>
            <a:chExt cx="2363700" cy="1637925"/>
          </a:xfrm>
        </p:grpSpPr>
        <p:sp>
          <p:nvSpPr>
            <p:cNvPr id="1022" name="Google Shape;1022;p105"/>
            <p:cNvSpPr/>
            <p:nvPr/>
          </p:nvSpPr>
          <p:spPr>
            <a:xfrm>
              <a:off x="642775" y="1596575"/>
              <a:ext cx="2363700" cy="1420200"/>
            </a:xfrm>
            <a:prstGeom prst="rect">
              <a:avLst/>
            </a:prstGeom>
            <a:solidFill>
              <a:srgbClr val="00BEFF">
                <a:alpha val="6150"/>
              </a:srgbClr>
            </a:solidFill>
            <a:ln w="952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05"/>
            <p:cNvSpPr/>
            <p:nvPr/>
          </p:nvSpPr>
          <p:spPr>
            <a:xfrm>
              <a:off x="642775" y="1378850"/>
              <a:ext cx="2363700" cy="2178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24" name="Google Shape;1024;p105"/>
            <p:cNvCxnSpPr>
              <a:stCxn id="1023" idx="1"/>
              <a:endCxn id="1023" idx="3"/>
            </p:cNvCxnSpPr>
            <p:nvPr/>
          </p:nvCxnSpPr>
          <p:spPr>
            <a:xfrm>
              <a:off x="642775" y="1487750"/>
              <a:ext cx="2363700" cy="0"/>
            </a:xfrm>
            <a:prstGeom prst="straightConnector1">
              <a:avLst/>
            </a:prstGeom>
            <a:noFill/>
            <a:ln w="9525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5" name="Google Shape;1025;p105"/>
          <p:cNvGrpSpPr/>
          <p:nvPr/>
        </p:nvGrpSpPr>
        <p:grpSpPr>
          <a:xfrm>
            <a:off x="5674976" y="2941096"/>
            <a:ext cx="1902306" cy="1311814"/>
            <a:chOff x="642775" y="1378850"/>
            <a:chExt cx="2363700" cy="1637925"/>
          </a:xfrm>
        </p:grpSpPr>
        <p:sp>
          <p:nvSpPr>
            <p:cNvPr id="1026" name="Google Shape;1026;p105"/>
            <p:cNvSpPr/>
            <p:nvPr/>
          </p:nvSpPr>
          <p:spPr>
            <a:xfrm>
              <a:off x="642775" y="1596575"/>
              <a:ext cx="2363700" cy="1420200"/>
            </a:xfrm>
            <a:prstGeom prst="rect">
              <a:avLst/>
            </a:prstGeom>
            <a:solidFill>
              <a:srgbClr val="00BEFF">
                <a:alpha val="6150"/>
              </a:srgbClr>
            </a:solidFill>
            <a:ln w="952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05"/>
            <p:cNvSpPr/>
            <p:nvPr/>
          </p:nvSpPr>
          <p:spPr>
            <a:xfrm>
              <a:off x="642775" y="1378850"/>
              <a:ext cx="2363700" cy="2178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28" name="Google Shape;1028;p105"/>
            <p:cNvCxnSpPr>
              <a:stCxn id="1027" idx="1"/>
              <a:endCxn id="1027" idx="3"/>
            </p:cNvCxnSpPr>
            <p:nvPr/>
          </p:nvCxnSpPr>
          <p:spPr>
            <a:xfrm>
              <a:off x="642775" y="1487750"/>
              <a:ext cx="2363700" cy="0"/>
            </a:xfrm>
            <a:prstGeom prst="straightConnector1">
              <a:avLst/>
            </a:prstGeom>
            <a:noFill/>
            <a:ln w="9525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9" name="Google Shape;1029;p105"/>
          <p:cNvGrpSpPr/>
          <p:nvPr/>
        </p:nvGrpSpPr>
        <p:grpSpPr>
          <a:xfrm>
            <a:off x="6371251" y="2556046"/>
            <a:ext cx="1902306" cy="1311814"/>
            <a:chOff x="642775" y="1378850"/>
            <a:chExt cx="2363700" cy="1637925"/>
          </a:xfrm>
        </p:grpSpPr>
        <p:sp>
          <p:nvSpPr>
            <p:cNvPr id="1030" name="Google Shape;1030;p105"/>
            <p:cNvSpPr/>
            <p:nvPr/>
          </p:nvSpPr>
          <p:spPr>
            <a:xfrm>
              <a:off x="642775" y="1596575"/>
              <a:ext cx="2363700" cy="1420200"/>
            </a:xfrm>
            <a:prstGeom prst="rect">
              <a:avLst/>
            </a:prstGeom>
            <a:solidFill>
              <a:srgbClr val="00BEFF">
                <a:alpha val="6150"/>
              </a:srgbClr>
            </a:solidFill>
            <a:ln w="952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05"/>
            <p:cNvSpPr/>
            <p:nvPr/>
          </p:nvSpPr>
          <p:spPr>
            <a:xfrm>
              <a:off x="642775" y="1378850"/>
              <a:ext cx="2363700" cy="217800"/>
            </a:xfrm>
            <a:prstGeom prst="rect">
              <a:avLst/>
            </a:prstGeom>
            <a:solidFill>
              <a:srgbClr val="6D9EEB"/>
            </a:solidFill>
            <a:ln w="9525" cap="flat" cmpd="sng">
              <a:solidFill>
                <a:srgbClr val="CFE2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32" name="Google Shape;1032;p105"/>
            <p:cNvCxnSpPr>
              <a:stCxn id="1031" idx="1"/>
              <a:endCxn id="1031" idx="3"/>
            </p:cNvCxnSpPr>
            <p:nvPr/>
          </p:nvCxnSpPr>
          <p:spPr>
            <a:xfrm>
              <a:off x="642775" y="1487750"/>
              <a:ext cx="2363700" cy="0"/>
            </a:xfrm>
            <a:prstGeom prst="straightConnector1">
              <a:avLst/>
            </a:prstGeom>
            <a:noFill/>
            <a:ln w="9525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3" name="Google Shape;1033;p105"/>
          <p:cNvGrpSpPr/>
          <p:nvPr/>
        </p:nvGrpSpPr>
        <p:grpSpPr>
          <a:xfrm>
            <a:off x="7114949" y="3416425"/>
            <a:ext cx="1646004" cy="1336120"/>
            <a:chOff x="2651499" y="3458925"/>
            <a:chExt cx="1646004" cy="1336120"/>
          </a:xfrm>
        </p:grpSpPr>
        <p:grpSp>
          <p:nvGrpSpPr>
            <p:cNvPr id="1034" name="Google Shape;1034;p105"/>
            <p:cNvGrpSpPr/>
            <p:nvPr/>
          </p:nvGrpSpPr>
          <p:grpSpPr>
            <a:xfrm>
              <a:off x="2651499" y="3458925"/>
              <a:ext cx="1646004" cy="1336120"/>
              <a:chOff x="2651499" y="3458925"/>
              <a:chExt cx="1646004" cy="1336120"/>
            </a:xfrm>
          </p:grpSpPr>
          <p:sp>
            <p:nvSpPr>
              <p:cNvPr id="1035" name="Google Shape;1035;p105"/>
              <p:cNvSpPr/>
              <p:nvPr/>
            </p:nvSpPr>
            <p:spPr>
              <a:xfrm rot="-2148247">
                <a:off x="2579405" y="3978115"/>
                <a:ext cx="1777387" cy="327961"/>
              </a:xfrm>
              <a:prstGeom prst="flowChartDelay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05"/>
              <p:cNvSpPr/>
              <p:nvPr/>
            </p:nvSpPr>
            <p:spPr>
              <a:xfrm rot="3143546">
                <a:off x="3860238" y="3520738"/>
                <a:ext cx="349529" cy="393575"/>
              </a:xfrm>
              <a:prstGeom prst="can">
                <a:avLst>
                  <a:gd name="adj" fmla="val 25000"/>
                </a:avLst>
              </a:prstGeom>
              <a:solidFill>
                <a:srgbClr val="741B47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05"/>
              <p:cNvSpPr txBox="1"/>
              <p:nvPr/>
            </p:nvSpPr>
            <p:spPr>
              <a:xfrm rot="-2129986">
                <a:off x="2862715" y="4021937"/>
                <a:ext cx="1053901" cy="3486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41B47"/>
                    </a:solidFill>
                    <a:latin typeface="Impact"/>
                    <a:ea typeface="Impact"/>
                    <a:cs typeface="Impact"/>
                    <a:sym typeface="Impact"/>
                  </a:rPr>
                  <a:t>MARKER</a:t>
                </a:r>
                <a:endParaRPr>
                  <a:solidFill>
                    <a:srgbClr val="741B47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1038" name="Google Shape;1038;p105"/>
            <p:cNvSpPr/>
            <p:nvPr/>
          </p:nvSpPr>
          <p:spPr>
            <a:xfrm rot="3144543">
              <a:off x="4034696" y="3589017"/>
              <a:ext cx="281302" cy="59465"/>
            </a:xfrm>
            <a:prstGeom prst="can">
              <a:avLst>
                <a:gd name="adj" fmla="val 25000"/>
              </a:avLst>
            </a:prstGeom>
            <a:solidFill>
              <a:srgbClr val="741B4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15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6 -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86" name="Google Shape;1886;p150"/>
          <p:cNvSpPr txBox="1"/>
          <p:nvPr/>
        </p:nvSpPr>
        <p:spPr>
          <a:xfrm>
            <a:off x="597575" y="306100"/>
            <a:ext cx="78645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Lemon Squeeze Pt 3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87" name="Google Shape;1887;p150"/>
          <p:cNvSpPr txBox="1"/>
          <p:nvPr/>
        </p:nvSpPr>
        <p:spPr>
          <a:xfrm>
            <a:off x="504650" y="1142325"/>
            <a:ext cx="82563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Do This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Play the game at least once.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Discuss with a partner what's changed since last time in how the game works.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Find the if-else-if statement that was added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Draw a flowchart for the if-else-if statement that was added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app to add one more username and password. You'll need to edit both the code and user interface. Warning: Use a fake password. It's never a good idea to use real passwords directly in your code like this.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52"/>
          <p:cNvSpPr txBox="1"/>
          <p:nvPr/>
        </p:nvSpPr>
        <p:spPr>
          <a:xfrm>
            <a:off x="554850" y="734800"/>
            <a:ext cx="79326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roxima Nova"/>
                <a:ea typeface="Proxima Nova"/>
                <a:cs typeface="Proxima Nova"/>
                <a:sym typeface="Proxima Nova"/>
              </a:rPr>
              <a:t>Prompt: 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What is the difference between an if-statement, an if-else statement, and an if-else-if statement? </a:t>
            </a:r>
            <a:br>
              <a:rPr lang="en" sz="36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How are they similar?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97" name="Google Shape;1897;p15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6 - Wrap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15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6 -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03" name="Google Shape;1903;p153"/>
          <p:cNvSpPr txBox="1"/>
          <p:nvPr/>
        </p:nvSpPr>
        <p:spPr>
          <a:xfrm>
            <a:off x="111000" y="306100"/>
            <a:ext cx="8962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roxima Nova"/>
                <a:ea typeface="Proxima Nova"/>
                <a:cs typeface="Proxima Nova"/>
                <a:sym typeface="Proxima Nova"/>
              </a:rPr>
              <a:t>Checking Multiple Conditions with If-Else-If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904" name="Google Shape;1904;p153"/>
          <p:cNvGraphicFramePr/>
          <p:nvPr/>
        </p:nvGraphicFramePr>
        <p:xfrm>
          <a:off x="304775" y="108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{A4F638AD-4E8A-4E5A-A389-52023B60C2B0}</a:tableStyleId>
              </a:tblPr>
              <a:tblGrid>
                <a:gridCol w="17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Name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ADB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Code (Block)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ADB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Code (Text)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A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Checking Multiple Conditions with If-Else-If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7665A0"/>
                        </a:solidFill>
                        <a:highlight>
                          <a:srgbClr val="F7F7F9"/>
                        </a:highlight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05" name="Google Shape;1905;p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6374" y="1628300"/>
            <a:ext cx="3250856" cy="28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6" name="Google Shape;1906;p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0150" y="1677888"/>
            <a:ext cx="3033450" cy="17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54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Unit 4 - Lesson 7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Conditionals Practice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15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7 -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25" name="Google Shape;1925;p157"/>
          <p:cNvSpPr txBox="1"/>
          <p:nvPr/>
        </p:nvSpPr>
        <p:spPr>
          <a:xfrm>
            <a:off x="75" y="306100"/>
            <a:ext cx="91440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Conditionals Practice: 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6" name="Google Shape;1926;p157"/>
          <p:cNvSpPr txBox="1"/>
          <p:nvPr/>
        </p:nvSpPr>
        <p:spPr>
          <a:xfrm>
            <a:off x="4572000" y="2743200"/>
            <a:ext cx="3802800" cy="1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Do This: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Navigate to Lesson 7, Level 1 on Code Studio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27" name="Google Shape;1927;p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800" y="1593325"/>
            <a:ext cx="4267199" cy="253144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28" name="Google Shape;1928;p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801400"/>
            <a:ext cx="4505025" cy="4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15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7 -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34" name="Google Shape;1934;p158"/>
          <p:cNvSpPr txBox="1"/>
          <p:nvPr/>
        </p:nvSpPr>
        <p:spPr>
          <a:xfrm>
            <a:off x="205300" y="379678"/>
            <a:ext cx="8598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Debugging: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the process of finding and fixing problems in code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935" name="Google Shape;1935;p158"/>
          <p:cNvGraphicFramePr/>
          <p:nvPr/>
        </p:nvGraphicFramePr>
        <p:xfrm>
          <a:off x="210875" y="8245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{6F105491-A214-467B-8F7B-FDC6A81522AA}</a:tableStyleId>
              </a:tblPr>
              <a:tblGrid>
                <a:gridCol w="429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00ADBC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Describe</a:t>
                      </a:r>
                      <a:endParaRPr sz="3600" b="1">
                        <a:solidFill>
                          <a:srgbClr val="00ADBC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Problem</a:t>
                      </a:r>
                      <a:endParaRPr sz="1800" b="1">
                        <a:solidFill>
                          <a:srgbClr val="9999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A400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do you expect it to do?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does it actually do?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Does it always happen?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7665A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Hunt</a:t>
                      </a:r>
                      <a:endParaRPr sz="3600" b="1">
                        <a:solidFill>
                          <a:srgbClr val="7665A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For Bugs</a:t>
                      </a:r>
                      <a:endParaRPr sz="1800" b="1">
                        <a:solidFill>
                          <a:srgbClr val="9999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A4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 there warnings or errors?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did you change most recently?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Explain your code to someone else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Look for code related to the problem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FFA4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Try</a:t>
                      </a:r>
                      <a:endParaRPr sz="3600" b="1">
                        <a:solidFill>
                          <a:srgbClr val="FFA4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Solutions</a:t>
                      </a:r>
                      <a:endParaRPr sz="1800" b="1">
                        <a:solidFill>
                          <a:srgbClr val="9999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A4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Make a small change</a:t>
                      </a:r>
                      <a:endParaRPr b="1">
                        <a:solidFill>
                          <a:srgbClr val="FFA4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solidFill>
                            <a:srgbClr val="B9BF1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Document</a:t>
                      </a:r>
                      <a:endParaRPr sz="3600" b="1">
                        <a:solidFill>
                          <a:srgbClr val="B9BF15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As You Go</a:t>
                      </a:r>
                      <a:endParaRPr sz="1800" b="1">
                        <a:solidFill>
                          <a:srgbClr val="9999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A4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have you learned?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strategies did you use?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D677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questions do you have?</a:t>
                      </a:r>
                      <a:endParaRPr sz="1300">
                        <a:solidFill>
                          <a:srgbClr val="5D677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15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7 -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41" name="Google Shape;1941;p159"/>
          <p:cNvSpPr txBox="1"/>
          <p:nvPr/>
        </p:nvSpPr>
        <p:spPr>
          <a:xfrm>
            <a:off x="35475" y="306100"/>
            <a:ext cx="90099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Specific Debugging Skill for the Day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942" name="Google Shape;1942;p159"/>
          <p:cNvGraphicFramePr/>
          <p:nvPr/>
        </p:nvGraphicFramePr>
        <p:xfrm>
          <a:off x="854850" y="106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{A4F638AD-4E8A-4E5A-A389-52023B60C2B0}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Error Type</a:t>
                      </a:r>
                      <a:endParaRPr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00AD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Example</a:t>
                      </a:r>
                      <a:endParaRPr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00AD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How to Debug</a:t>
                      </a:r>
                      <a:endParaRPr b="1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solidFill>
                      <a:srgbClr val="00A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Syntax Error: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Your code doesn’t follow the rules of the programming language</a:t>
                      </a:r>
                      <a:endParaRPr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Writing a variable name in quotes</a:t>
                      </a:r>
                      <a:endParaRPr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Using a variable that doesn’t exist</a:t>
                      </a:r>
                      <a:endParaRPr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Check warnings and errors</a:t>
                      </a:r>
                      <a:endParaRPr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Logic Error: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Your code follows the rules of the programming language but doesn’t do what you intend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Writing if-else-if statements in the wrong order</a:t>
                      </a:r>
                      <a:endParaRPr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Updating the property of the wrong element</a:t>
                      </a:r>
                      <a:endParaRPr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Test your code</a:t>
                      </a:r>
                      <a:endParaRPr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43" name="Google Shape;1943;p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875" y="2090675"/>
            <a:ext cx="2015625" cy="7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4" name="Google Shape;1944;p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0350" y="3412125"/>
            <a:ext cx="1972675" cy="10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159"/>
          <p:cNvSpPr txBox="1"/>
          <p:nvPr/>
        </p:nvSpPr>
        <p:spPr>
          <a:xfrm>
            <a:off x="315675" y="4544850"/>
            <a:ext cx="84495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Practice checking for both syntax errors and logic errors in your programs.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0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44" name="Google Shape;1044;p106"/>
          <p:cNvSpPr/>
          <p:nvPr/>
        </p:nvSpPr>
        <p:spPr>
          <a:xfrm>
            <a:off x="4525469" y="2268696"/>
            <a:ext cx="1058700" cy="1058700"/>
          </a:xfrm>
          <a:prstGeom prst="foldedCorner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“hi”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45" name="Google Shape;1045;p106"/>
          <p:cNvSpPr/>
          <p:nvPr/>
        </p:nvSpPr>
        <p:spPr>
          <a:xfrm>
            <a:off x="5706555" y="2522609"/>
            <a:ext cx="1058700" cy="1058700"/>
          </a:xfrm>
          <a:prstGeom prst="foldedCorner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“hi there”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46" name="Google Shape;1046;p106"/>
          <p:cNvSpPr/>
          <p:nvPr/>
        </p:nvSpPr>
        <p:spPr>
          <a:xfrm>
            <a:off x="4708584" y="3701763"/>
            <a:ext cx="1058700" cy="1058700"/>
          </a:xfrm>
          <a:prstGeom prst="foldedCorner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“c u l8r”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47" name="Google Shape;1047;p106"/>
          <p:cNvSpPr txBox="1"/>
          <p:nvPr/>
        </p:nvSpPr>
        <p:spPr>
          <a:xfrm>
            <a:off x="4525463" y="956799"/>
            <a:ext cx="31620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Strings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Made of any characters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Inside double quotes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Red sticky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8" name="Google Shape;1048;p106"/>
          <p:cNvSpPr/>
          <p:nvPr/>
        </p:nvSpPr>
        <p:spPr>
          <a:xfrm>
            <a:off x="2709534" y="2376426"/>
            <a:ext cx="1058700" cy="10587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22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49" name="Google Shape;1049;p106"/>
          <p:cNvSpPr/>
          <p:nvPr/>
        </p:nvSpPr>
        <p:spPr>
          <a:xfrm>
            <a:off x="1550138" y="2522614"/>
            <a:ext cx="1058700" cy="10587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9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50" name="Google Shape;1050;p106"/>
          <p:cNvSpPr/>
          <p:nvPr/>
        </p:nvSpPr>
        <p:spPr>
          <a:xfrm>
            <a:off x="1760041" y="3701768"/>
            <a:ext cx="1058700" cy="10587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548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51" name="Google Shape;1051;p106"/>
          <p:cNvSpPr txBox="1"/>
          <p:nvPr/>
        </p:nvSpPr>
        <p:spPr>
          <a:xfrm>
            <a:off x="1456538" y="956799"/>
            <a:ext cx="31620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Numbers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Made of the digits 0...9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No quotes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Yellow sticky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2" name="Google Shape;1052;p106"/>
          <p:cNvSpPr txBox="1"/>
          <p:nvPr/>
        </p:nvSpPr>
        <p:spPr>
          <a:xfrm>
            <a:off x="233625" y="352550"/>
            <a:ext cx="77778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roxima Nova"/>
                <a:ea typeface="Proxima Nova"/>
                <a:cs typeface="Proxima Nova"/>
                <a:sym typeface="Proxima Nova"/>
              </a:rPr>
              <a:t>Information can be stored as...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3" name="Google Shape;1053;p106"/>
          <p:cNvSpPr/>
          <p:nvPr/>
        </p:nvSpPr>
        <p:spPr>
          <a:xfrm>
            <a:off x="5997880" y="3774209"/>
            <a:ext cx="1058700" cy="1058700"/>
          </a:xfrm>
          <a:prstGeom prst="foldedCorner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ng Soon"/>
                <a:ea typeface="Coming Soon"/>
                <a:cs typeface="Coming Soon"/>
                <a:sym typeface="Coming Soon"/>
              </a:rPr>
              <a:t>“123”</a:t>
            </a:r>
            <a:endParaRPr sz="1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54" name="Google Shape;1054;p106"/>
          <p:cNvSpPr/>
          <p:nvPr/>
        </p:nvSpPr>
        <p:spPr>
          <a:xfrm>
            <a:off x="2970634" y="3646151"/>
            <a:ext cx="1058700" cy="10587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123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55" name="Google Shape;1055;p106"/>
          <p:cNvSpPr txBox="1"/>
          <p:nvPr/>
        </p:nvSpPr>
        <p:spPr>
          <a:xfrm>
            <a:off x="6063925" y="3974450"/>
            <a:ext cx="30243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161"/>
          <p:cNvSpPr txBox="1"/>
          <p:nvPr/>
        </p:nvSpPr>
        <p:spPr>
          <a:xfrm>
            <a:off x="554850" y="734800"/>
            <a:ext cx="79326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roxima Nova"/>
                <a:ea typeface="Proxima Nova"/>
                <a:cs typeface="Proxima Nova"/>
                <a:sym typeface="Proxima Nova"/>
              </a:rPr>
              <a:t>Prompt: </a:t>
            </a:r>
            <a:endParaRPr sz="3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What aspects of working with conditionals do you feel like clicked today? 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What do you still feel like you have trouble with?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5" name="Google Shape;1955;p16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7 - Wrap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p162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Unit 4 - Lesson 8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Conditionals Make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165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8 -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74" name="Google Shape;1974;p165"/>
          <p:cNvSpPr txBox="1"/>
          <p:nvPr/>
        </p:nvSpPr>
        <p:spPr>
          <a:xfrm>
            <a:off x="75" y="306100"/>
            <a:ext cx="91440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Conditionals Make: 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Museum Ticket Generator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75" name="Google Shape;1975;p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3350" y="1796000"/>
            <a:ext cx="1648000" cy="27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6" name="Google Shape;1976;p165"/>
          <p:cNvSpPr txBox="1"/>
          <p:nvPr/>
        </p:nvSpPr>
        <p:spPr>
          <a:xfrm>
            <a:off x="4572000" y="2743200"/>
            <a:ext cx="3802800" cy="1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Do This: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Navigate to Lesson 8, Level 1 on Code Studio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77" name="Google Shape;1977;p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3750" y="2095500"/>
            <a:ext cx="3248025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16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8 -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83" name="Google Shape;1983;p166"/>
          <p:cNvSpPr txBox="1"/>
          <p:nvPr/>
        </p:nvSpPr>
        <p:spPr>
          <a:xfrm>
            <a:off x="554850" y="734800"/>
            <a:ext cx="7932600" cy="3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Step 1 - Try the app</a:t>
            </a: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Try making tickets for different combinations of inputs.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Make a ticket for a weekend.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Make a ticket for a weekday (Monday - Friday) and someone 18 or younger.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Try the discount code "FREEFRIDAY" on a Friday.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Discuss with a Partner</a:t>
            </a: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What variables would you need to program this app?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Where does this app use conditionals (if-statements)?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16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11 -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89" name="Google Shape;1989;p167"/>
          <p:cNvSpPr txBox="1"/>
          <p:nvPr/>
        </p:nvSpPr>
        <p:spPr>
          <a:xfrm>
            <a:off x="75" y="306100"/>
            <a:ext cx="91440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Proxima Nova"/>
                <a:ea typeface="Proxima Nova"/>
                <a:cs typeface="Proxima Nova"/>
                <a:sym typeface="Proxima Nova"/>
              </a:rPr>
              <a:t>Do This: </a:t>
            </a:r>
            <a:r>
              <a:rPr lang="en" sz="3200">
                <a:latin typeface="Proxima Nova"/>
                <a:ea typeface="Proxima Nova"/>
                <a:cs typeface="Proxima Nova"/>
                <a:sym typeface="Proxima Nova"/>
              </a:rPr>
              <a:t>Make the Museum Ticket Generator!</a:t>
            </a:r>
            <a:endParaRPr sz="3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0" name="Google Shape;1990;p167"/>
          <p:cNvSpPr txBox="1"/>
          <p:nvPr/>
        </p:nvSpPr>
        <p:spPr>
          <a:xfrm>
            <a:off x="3389500" y="1167350"/>
            <a:ext cx="52032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Use the activity guide to plan out your code, including the variables you'll create and a flowchart of the conditional statement you'll need to write.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Step 3 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includes steps you can follow to build the app, or you can use your own process.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91" name="Google Shape;1991;p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903700"/>
            <a:ext cx="2940972" cy="37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16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8 -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997" name="Google Shape;1997;p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9850" y="2646675"/>
            <a:ext cx="1719700" cy="8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8" name="Google Shape;1998;p168"/>
          <p:cNvSpPr txBox="1"/>
          <p:nvPr/>
        </p:nvSpPr>
        <p:spPr>
          <a:xfrm>
            <a:off x="0" y="508475"/>
            <a:ext cx="91440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Don't forget to check the rubric before hitting submit!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99" name="Google Shape;1999;p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7775" y="2053700"/>
            <a:ext cx="3339949" cy="27301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07"/>
          <p:cNvSpPr/>
          <p:nvPr/>
        </p:nvSpPr>
        <p:spPr>
          <a:xfrm>
            <a:off x="3096313" y="2291939"/>
            <a:ext cx="1058700" cy="10587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61" name="Google Shape;1061;p107"/>
          <p:cNvSpPr txBox="1"/>
          <p:nvPr/>
        </p:nvSpPr>
        <p:spPr>
          <a:xfrm>
            <a:off x="1269513" y="1436849"/>
            <a:ext cx="31620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Boolean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true or false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blue sticky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2" name="Google Shape;1062;p107"/>
          <p:cNvSpPr txBox="1"/>
          <p:nvPr/>
        </p:nvSpPr>
        <p:spPr>
          <a:xfrm>
            <a:off x="227400" y="352550"/>
            <a:ext cx="77778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roxima Nova"/>
                <a:ea typeface="Proxima Nova"/>
                <a:cs typeface="Proxima Nova"/>
                <a:sym typeface="Proxima Nova"/>
              </a:rPr>
              <a:t>Information can be also be stored as a...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3" name="Google Shape;1063;p107"/>
          <p:cNvSpPr txBox="1"/>
          <p:nvPr/>
        </p:nvSpPr>
        <p:spPr>
          <a:xfrm>
            <a:off x="6063925" y="3974450"/>
            <a:ext cx="30243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4" name="Google Shape;1064;p107"/>
          <p:cNvSpPr/>
          <p:nvPr/>
        </p:nvSpPr>
        <p:spPr>
          <a:xfrm rot="312107">
            <a:off x="4664367" y="2122223"/>
            <a:ext cx="1058861" cy="1058861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65" name="Google Shape;1065;p107"/>
          <p:cNvSpPr txBox="1"/>
          <p:nvPr/>
        </p:nvSpPr>
        <p:spPr>
          <a:xfrm>
            <a:off x="6063925" y="2853000"/>
            <a:ext cx="2737500" cy="1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Do This:</a:t>
            </a: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Write </a:t>
            </a: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true 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on one sticky note and </a:t>
            </a:r>
            <a:r>
              <a:rPr lang="en" sz="2400">
                <a:latin typeface="Coming Soon"/>
                <a:ea typeface="Coming Soon"/>
                <a:cs typeface="Coming Soon"/>
                <a:sym typeface="Coming Soon"/>
              </a:rPr>
              <a:t>false 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on another.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6" name="Google Shape;1066;p107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067" name="Google Shape;1067;p107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068" name="Google Shape;1068;p107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07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07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17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8 - Wrap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09" name="Google Shape;2009;p170"/>
          <p:cNvSpPr txBox="1"/>
          <p:nvPr/>
        </p:nvSpPr>
        <p:spPr>
          <a:xfrm>
            <a:off x="0" y="2079650"/>
            <a:ext cx="91440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Great job today!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08"/>
          <p:cNvSpPr/>
          <p:nvPr/>
        </p:nvSpPr>
        <p:spPr>
          <a:xfrm>
            <a:off x="3579350" y="3111800"/>
            <a:ext cx="4730400" cy="1885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08"/>
          <p:cNvSpPr txBox="1"/>
          <p:nvPr/>
        </p:nvSpPr>
        <p:spPr>
          <a:xfrm>
            <a:off x="3842450" y="1700075"/>
            <a:ext cx="22350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evaluates to 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7" name="Google Shape;1077;p108"/>
          <p:cNvSpPr/>
          <p:nvPr/>
        </p:nvSpPr>
        <p:spPr>
          <a:xfrm>
            <a:off x="6019838" y="1507314"/>
            <a:ext cx="1058700" cy="10587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78" name="Google Shape;1078;p108"/>
          <p:cNvSpPr txBox="1"/>
          <p:nvPr/>
        </p:nvSpPr>
        <p:spPr>
          <a:xfrm>
            <a:off x="1924838" y="1317125"/>
            <a:ext cx="5199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onsolas"/>
                <a:ea typeface="Consolas"/>
                <a:cs typeface="Consolas"/>
                <a:sym typeface="Consolas"/>
              </a:rPr>
              <a:t>&lt;</a:t>
            </a:r>
            <a:endParaRPr sz="7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79" name="Google Shape;1079;p108"/>
          <p:cNvSpPr txBox="1"/>
          <p:nvPr/>
        </p:nvSpPr>
        <p:spPr>
          <a:xfrm>
            <a:off x="3728500" y="3111800"/>
            <a:ext cx="44307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 b="1"/>
              <a:t>comparison operator. </a:t>
            </a:r>
            <a:r>
              <a:rPr lang="en"/>
              <a:t>It’s a clue that we need to STOP and evaluate for a Boolean value.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Comparison operators: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80" name="Google Shape;1080;p108"/>
          <p:cNvGraphicFramePr/>
          <p:nvPr/>
        </p:nvGraphicFramePr>
        <p:xfrm>
          <a:off x="3842450" y="411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{A4F638AD-4E8A-4E5A-A389-52023B60C2B0}</a:tableStyleId>
              </a:tblPr>
              <a:tblGrid>
                <a:gridCol w="168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less than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 greater than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== equal to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&lt;= less than or equal to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&gt;= greater than or equal to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!= not equal to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81" name="Google Shape;1081;p108"/>
          <p:cNvSpPr/>
          <p:nvPr/>
        </p:nvSpPr>
        <p:spPr>
          <a:xfrm>
            <a:off x="6340600" y="682125"/>
            <a:ext cx="865776" cy="696284"/>
          </a:xfrm>
          <a:custGeom>
            <a:avLst/>
            <a:gdLst/>
            <a:ahLst/>
            <a:cxnLst/>
            <a:rect l="l" t="t" r="r" b="b"/>
            <a:pathLst>
              <a:path w="25479" h="19452" extrusionOk="0">
                <a:moveTo>
                  <a:pt x="42" y="19452"/>
                </a:moveTo>
                <a:cubicBezTo>
                  <a:pt x="42" y="19036"/>
                  <a:pt x="1" y="18080"/>
                  <a:pt x="42" y="16958"/>
                </a:cubicBezTo>
                <a:cubicBezTo>
                  <a:pt x="84" y="15836"/>
                  <a:pt x="-41" y="14008"/>
                  <a:pt x="291" y="12719"/>
                </a:cubicBezTo>
                <a:cubicBezTo>
                  <a:pt x="624" y="11431"/>
                  <a:pt x="1247" y="10349"/>
                  <a:pt x="2037" y="9227"/>
                </a:cubicBezTo>
                <a:cubicBezTo>
                  <a:pt x="2827" y="8105"/>
                  <a:pt x="3824" y="6983"/>
                  <a:pt x="5029" y="5985"/>
                </a:cubicBezTo>
                <a:cubicBezTo>
                  <a:pt x="6234" y="4988"/>
                  <a:pt x="7523" y="4073"/>
                  <a:pt x="9269" y="3242"/>
                </a:cubicBezTo>
                <a:cubicBezTo>
                  <a:pt x="11015" y="2411"/>
                  <a:pt x="13259" y="1497"/>
                  <a:pt x="15503" y="998"/>
                </a:cubicBezTo>
                <a:cubicBezTo>
                  <a:pt x="17748" y="499"/>
                  <a:pt x="21073" y="416"/>
                  <a:pt x="22736" y="250"/>
                </a:cubicBezTo>
                <a:cubicBezTo>
                  <a:pt x="24399" y="84"/>
                  <a:pt x="25022" y="42"/>
                  <a:pt x="25479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lgDash"/>
            <a:round/>
            <a:headEnd type="none" w="med" len="med"/>
            <a:tailEnd type="triangle" w="med" len="med"/>
          </a:ln>
        </p:spPr>
      </p:sp>
      <p:sp>
        <p:nvSpPr>
          <p:cNvPr id="1082" name="Google Shape;1082;p108"/>
          <p:cNvSpPr txBox="1"/>
          <p:nvPr/>
        </p:nvSpPr>
        <p:spPr>
          <a:xfrm>
            <a:off x="7256725" y="442100"/>
            <a:ext cx="1820700" cy="469500"/>
          </a:xfrm>
          <a:prstGeom prst="rect">
            <a:avLst/>
          </a:prstGeom>
          <a:solidFill>
            <a:srgbClr val="FFD5D5">
              <a:alpha val="4652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 is less than 8. </a:t>
            </a:r>
            <a:endParaRPr sz="1800"/>
          </a:p>
        </p:txBody>
      </p:sp>
      <p:sp>
        <p:nvSpPr>
          <p:cNvPr id="1083" name="Google Shape;1083;p108"/>
          <p:cNvSpPr txBox="1"/>
          <p:nvPr/>
        </p:nvSpPr>
        <p:spPr>
          <a:xfrm>
            <a:off x="5962250" y="1631363"/>
            <a:ext cx="11739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true</a:t>
            </a:r>
            <a:endParaRPr sz="3600"/>
          </a:p>
        </p:txBody>
      </p:sp>
      <p:sp>
        <p:nvSpPr>
          <p:cNvPr id="1084" name="Google Shape;1084;p108"/>
          <p:cNvSpPr/>
          <p:nvPr/>
        </p:nvSpPr>
        <p:spPr>
          <a:xfrm>
            <a:off x="767613" y="1544964"/>
            <a:ext cx="1058700" cy="10587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85" name="Google Shape;1085;p108"/>
          <p:cNvSpPr txBox="1"/>
          <p:nvPr/>
        </p:nvSpPr>
        <p:spPr>
          <a:xfrm>
            <a:off x="864075" y="1620725"/>
            <a:ext cx="8658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3</a:t>
            </a:r>
            <a:endParaRPr sz="4800"/>
          </a:p>
        </p:txBody>
      </p:sp>
      <p:sp>
        <p:nvSpPr>
          <p:cNvPr id="1086" name="Google Shape;1086;p108"/>
          <p:cNvSpPr/>
          <p:nvPr/>
        </p:nvSpPr>
        <p:spPr>
          <a:xfrm>
            <a:off x="2728738" y="1544964"/>
            <a:ext cx="1058700" cy="10587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87" name="Google Shape;1087;p108"/>
          <p:cNvSpPr txBox="1"/>
          <p:nvPr/>
        </p:nvSpPr>
        <p:spPr>
          <a:xfrm>
            <a:off x="2825200" y="1620725"/>
            <a:ext cx="8658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8</a:t>
            </a:r>
            <a:endParaRPr sz="4800"/>
          </a:p>
        </p:txBody>
      </p:sp>
      <p:sp>
        <p:nvSpPr>
          <p:cNvPr id="1088" name="Google Shape;1088;p108"/>
          <p:cNvSpPr/>
          <p:nvPr/>
        </p:nvSpPr>
        <p:spPr>
          <a:xfrm>
            <a:off x="1844638" y="1620725"/>
            <a:ext cx="865800" cy="831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89" name="Google Shape;1089;p108"/>
          <p:cNvCxnSpPr/>
          <p:nvPr/>
        </p:nvCxnSpPr>
        <p:spPr>
          <a:xfrm>
            <a:off x="2444750" y="2519525"/>
            <a:ext cx="1134600" cy="1009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090" name="Google Shape;1090;p10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091" name="Google Shape;1091;p108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092" name="Google Shape;1092;p108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08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08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09"/>
          <p:cNvSpPr/>
          <p:nvPr/>
        </p:nvSpPr>
        <p:spPr>
          <a:xfrm>
            <a:off x="7044882" y="2228682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00" name="Google Shape;1100;p109"/>
          <p:cNvSpPr txBox="1"/>
          <p:nvPr/>
        </p:nvSpPr>
        <p:spPr>
          <a:xfrm>
            <a:off x="5917550" y="2148788"/>
            <a:ext cx="22350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4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 8</a:t>
            </a:r>
            <a:endParaRPr sz="48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01" name="Google Shape;1101;p109"/>
          <p:cNvSpPr txBox="1"/>
          <p:nvPr/>
        </p:nvSpPr>
        <p:spPr>
          <a:xfrm>
            <a:off x="259850" y="1028800"/>
            <a:ext cx="2401500" cy="27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Each side of the comparison operator must be reduced to one sticky note before we can compare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2" name="Google Shape;1102;p109"/>
          <p:cNvSpPr/>
          <p:nvPr/>
        </p:nvSpPr>
        <p:spPr>
          <a:xfrm>
            <a:off x="3582532" y="771457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03" name="Google Shape;1103;p109"/>
          <p:cNvSpPr/>
          <p:nvPr/>
        </p:nvSpPr>
        <p:spPr>
          <a:xfrm>
            <a:off x="5813938" y="3635189"/>
            <a:ext cx="1058700" cy="105870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04" name="Google Shape;1104;p109"/>
          <p:cNvSpPr/>
          <p:nvPr/>
        </p:nvSpPr>
        <p:spPr>
          <a:xfrm>
            <a:off x="5461932" y="771457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05" name="Google Shape;1105;p109"/>
          <p:cNvSpPr/>
          <p:nvPr/>
        </p:nvSpPr>
        <p:spPr>
          <a:xfrm>
            <a:off x="7044882" y="771457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06" name="Google Shape;1106;p109"/>
          <p:cNvSpPr txBox="1"/>
          <p:nvPr/>
        </p:nvSpPr>
        <p:spPr>
          <a:xfrm>
            <a:off x="3505200" y="711600"/>
            <a:ext cx="44076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3   +   6  </a:t>
            </a:r>
            <a:r>
              <a:rPr lang="en" sz="480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4800">
                <a:latin typeface="Coming Soon"/>
                <a:ea typeface="Coming Soon"/>
                <a:cs typeface="Coming Soon"/>
                <a:sym typeface="Coming Soon"/>
              </a:rPr>
              <a:t>  8</a:t>
            </a:r>
            <a:endParaRPr sz="48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07" name="Google Shape;1107;p109"/>
          <p:cNvSpPr txBox="1"/>
          <p:nvPr/>
        </p:nvSpPr>
        <p:spPr>
          <a:xfrm>
            <a:off x="7488800" y="2506975"/>
            <a:ext cx="11739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109"/>
          <p:cNvSpPr/>
          <p:nvPr/>
        </p:nvSpPr>
        <p:spPr>
          <a:xfrm rot="-5400000">
            <a:off x="4796550" y="504225"/>
            <a:ext cx="269700" cy="2852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109"/>
          <p:cNvSpPr/>
          <p:nvPr/>
        </p:nvSpPr>
        <p:spPr>
          <a:xfrm>
            <a:off x="4615957" y="2228682"/>
            <a:ext cx="811800" cy="81180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10" name="Google Shape;1110;p109"/>
          <p:cNvSpPr txBox="1"/>
          <p:nvPr/>
        </p:nvSpPr>
        <p:spPr>
          <a:xfrm>
            <a:off x="4643700" y="2161163"/>
            <a:ext cx="7563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9</a:t>
            </a:r>
            <a:endParaRPr/>
          </a:p>
        </p:txBody>
      </p:sp>
      <p:sp>
        <p:nvSpPr>
          <p:cNvPr id="1111" name="Google Shape;1111;p109"/>
          <p:cNvSpPr txBox="1"/>
          <p:nvPr/>
        </p:nvSpPr>
        <p:spPr>
          <a:xfrm>
            <a:off x="5718550" y="3827775"/>
            <a:ext cx="12495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false</a:t>
            </a:r>
            <a:endParaRPr sz="3000"/>
          </a:p>
        </p:txBody>
      </p:sp>
      <p:cxnSp>
        <p:nvCxnSpPr>
          <p:cNvPr id="1112" name="Google Shape;1112;p109"/>
          <p:cNvCxnSpPr/>
          <p:nvPr/>
        </p:nvCxnSpPr>
        <p:spPr>
          <a:xfrm>
            <a:off x="7458925" y="1719750"/>
            <a:ext cx="0" cy="37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13" name="Google Shape;1113;p10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4 Lesson 5 - Activity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114" name="Google Shape;1114;p109"/>
          <p:cNvGrpSpPr/>
          <p:nvPr/>
        </p:nvGrpSpPr>
        <p:grpSpPr>
          <a:xfrm>
            <a:off x="89100" y="4739882"/>
            <a:ext cx="324008" cy="322851"/>
            <a:chOff x="0" y="3867912"/>
            <a:chExt cx="1280160" cy="1275588"/>
          </a:xfrm>
        </p:grpSpPr>
        <p:sp>
          <p:nvSpPr>
            <p:cNvPr id="1115" name="Google Shape;1115;p109"/>
            <p:cNvSpPr/>
            <p:nvPr/>
          </p:nvSpPr>
          <p:spPr>
            <a:xfrm>
              <a:off x="0" y="42291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09"/>
            <p:cNvSpPr/>
            <p:nvPr/>
          </p:nvSpPr>
          <p:spPr>
            <a:xfrm>
              <a:off x="182880" y="405079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09"/>
            <p:cNvSpPr/>
            <p:nvPr/>
          </p:nvSpPr>
          <p:spPr>
            <a:xfrm>
              <a:off x="365760" y="3867912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A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2940</Words>
  <Application>Microsoft Office PowerPoint</Application>
  <PresentationFormat>On-screen Show (16:9)</PresentationFormat>
  <Paragraphs>607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Coming Soon</vt:lpstr>
      <vt:lpstr>Consolas</vt:lpstr>
      <vt:lpstr>Arial</vt:lpstr>
      <vt:lpstr>Proxima Nova</vt:lpstr>
      <vt:lpstr>Impact</vt:lpstr>
      <vt:lpstr>Ubuntu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Burrill, Casey</dc:creator>
  <cp:lastModifiedBy>Burrill, Casey</cp:lastModifiedBy>
  <cp:revision>1</cp:revision>
  <dcterms:modified xsi:type="dcterms:W3CDTF">2021-11-02T14:55:27Z</dcterms:modified>
</cp:coreProperties>
</file>